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64" r:id="rId3"/>
    <p:sldId id="321" r:id="rId4"/>
    <p:sldId id="340" r:id="rId5"/>
    <p:sldId id="259" r:id="rId6"/>
    <p:sldId id="260" r:id="rId7"/>
    <p:sldId id="2147481200" r:id="rId8"/>
    <p:sldId id="2147481271" r:id="rId9"/>
    <p:sldId id="2147481331" r:id="rId10"/>
    <p:sldId id="2147481319" r:id="rId11"/>
    <p:sldId id="2147481328" r:id="rId12"/>
    <p:sldId id="2147481332" r:id="rId13"/>
    <p:sldId id="2147481333" r:id="rId14"/>
    <p:sldId id="2147481320" r:id="rId15"/>
    <p:sldId id="2147481188" r:id="rId16"/>
    <p:sldId id="2147481334" r:id="rId17"/>
    <p:sldId id="2147481323" r:id="rId18"/>
    <p:sldId id="2147481324" r:id="rId19"/>
    <p:sldId id="2147481326" r:id="rId20"/>
    <p:sldId id="2147481327" r:id="rId21"/>
    <p:sldId id="2147481330" r:id="rId22"/>
    <p:sldId id="2147481255" r:id="rId23"/>
    <p:sldId id="2147481175" r:id="rId24"/>
    <p:sldId id="341" r:id="rId25"/>
    <p:sldId id="279" r:id="rId26"/>
    <p:sldId id="261" r:id="rId27"/>
    <p:sldId id="345" r:id="rId28"/>
    <p:sldId id="343" r:id="rId29"/>
    <p:sldId id="344" r:id="rId30"/>
    <p:sldId id="347" r:id="rId31"/>
    <p:sldId id="348" r:id="rId32"/>
    <p:sldId id="349" r:id="rId33"/>
    <p:sldId id="350" r:id="rId34"/>
    <p:sldId id="351" r:id="rId35"/>
    <p:sldId id="352" r:id="rId36"/>
    <p:sldId id="353" r:id="rId37"/>
    <p:sldId id="354" r:id="rId38"/>
    <p:sldId id="355" r:id="rId39"/>
    <p:sldId id="346" r:id="rId40"/>
    <p:sldId id="358" r:id="rId41"/>
    <p:sldId id="356" r:id="rId42"/>
    <p:sldId id="357" r:id="rId43"/>
    <p:sldId id="359" r:id="rId44"/>
    <p:sldId id="265" r:id="rId45"/>
    <p:sldId id="291" r:id="rId46"/>
    <p:sldId id="263" r:id="rId4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61B64"/>
    <a:srgbClr val="682079"/>
    <a:srgbClr val="9A3FFF"/>
    <a:srgbClr val="9933FF"/>
    <a:srgbClr val="4A0D63"/>
    <a:srgbClr val="FFFFFF"/>
    <a:srgbClr val="FEFFFF"/>
    <a:srgbClr val="F8F9FA"/>
    <a:srgbClr val="FF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0D923C-FCCD-4A65-9C1B-B645922963C4}" v="20" dt="2024-11-22T12:18:13.757"/>
    <p1510:client id="{8F4FD972-F283-48E9-A922-FFAEE8DCFEA4}" v="356" dt="2024-11-22T14:29:07.082"/>
    <p1510:client id="{E8F138BC-AD51-4D8D-9DE1-B03A5621B5D0}" v="122" dt="2024-11-22T13:12:36.2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3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25/11/2024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s-es/dotnet/aspire/get-started/aspire-overview"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bing.com/search?q=puntos+m%c3%a1s+importantes+de+.net+aspir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docs.dapr.io/concepts/observability-concept/" TargetMode="External"/><Relationship Id="rId3" Type="http://schemas.openxmlformats.org/officeDocument/2006/relationships/hyperlink" Target="https://docs.dapr.io/developing-applications/building-blocks/service-invocation/service-invocation-overview/" TargetMode="External"/><Relationship Id="rId7" Type="http://schemas.openxmlformats.org/officeDocument/2006/relationships/hyperlink" Target="https://docs.dapr.io/developing-applications/building-blocks/actors/actors-overview/" TargetMode="External"/><Relationship Id="rId12" Type="http://schemas.openxmlformats.org/officeDocument/2006/relationships/hyperlink" Target="https://docs.dapr.io/developing-applications/building-blocks/workflow/workflow-overview/"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dapr.io/developing-applications/building-blocks/bindings/bindings-overview/" TargetMode="External"/><Relationship Id="rId11" Type="http://schemas.openxmlformats.org/officeDocument/2006/relationships/hyperlink" Target="https://docs.dapr.io/developing-applications/building-blocks/distributed-lock/distributed-lock-api-overview/" TargetMode="External"/><Relationship Id="rId5" Type="http://schemas.openxmlformats.org/officeDocument/2006/relationships/hyperlink" Target="https://docs.dapr.io/developing-applications/building-blocks/pubsub/pubsub-overview/" TargetMode="External"/><Relationship Id="rId10" Type="http://schemas.openxmlformats.org/officeDocument/2006/relationships/hyperlink" Target="https://docs.dapr.io/developing-applications/building-blocks/configuration/configuration-api-overview/" TargetMode="External"/><Relationship Id="rId4" Type="http://schemas.openxmlformats.org/officeDocument/2006/relationships/hyperlink" Target="https://docs.dapr.io/developing-applications/building-blocks/state-management/state-management-overview/" TargetMode="External"/><Relationship Id="rId9" Type="http://schemas.openxmlformats.org/officeDocument/2006/relationships/hyperlink" Target="https://docs.dapr.io/developing-applications/building-blocks/secrets/secrets-overview/"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rpc.io/"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w3.org/Protocol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dapr.io/reference/components-reference/supported-state-stor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dapr.io/reference/components-reference/supported-secret-stor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dapr.io/reference/components-reference/supported-locks/redis-lock/"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dotnet/core/tools/dotnet-workload-instal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learn.microsoft.com/es-es/dotnet/core/tools/dotnet-workload-instal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a:t>¡Claro! </a:t>
            </a:r>
            <a:r>
              <a:rPr lang="es-ES" b="1"/>
              <a:t>.NET Aspire</a:t>
            </a:r>
            <a:r>
              <a:rPr lang="es-ES"/>
              <a:t> es una pila tecnológica diseñada para facilitar la creación de aplicaciones distribuidas y listas para producción en la nube. Aquí te dejo los puntos más importantes:</a:t>
            </a:r>
          </a:p>
          <a:p>
            <a:pPr>
              <a:buFont typeface="+mj-lt"/>
              <a:buAutoNum type="arabicPeriod"/>
            </a:pPr>
            <a:r>
              <a:rPr lang="es-ES" b="1">
                <a:hlinkClick r:id="rId3"/>
              </a:rPr>
              <a:t>Orquestación de Aplicaciones</a:t>
            </a:r>
            <a:r>
              <a:rPr lang="es-ES">
                <a:hlinkClick r:id="rId3"/>
              </a:rPr>
              <a:t>: .NET Aspire simplifica la gestión de la configuración y las interconexiones de las aplicaciones en entornos de desarrollo locales</a:t>
            </a:r>
            <a:r>
              <a:rPr lang="es-ES" baseline="30000">
                <a:hlinkClick r:id="rId3"/>
              </a:rPr>
              <a:t>1</a:t>
            </a:r>
            <a:r>
              <a:rPr lang="es-ES"/>
              <a:t>. Esto incluye la gestión de variables de entorno y configuraciones de contenedores.</a:t>
            </a:r>
          </a:p>
          <a:p>
            <a:pPr>
              <a:buFont typeface="+mj-lt"/>
              <a:buAutoNum type="arabicPeriod"/>
            </a:pPr>
            <a:r>
              <a:rPr lang="es-ES" b="1">
                <a:hlinkClick r:id="rId3"/>
              </a:rPr>
              <a:t>Integraciones</a:t>
            </a:r>
            <a:r>
              <a:rPr lang="es-ES">
                <a:hlinkClick r:id="rId3"/>
              </a:rPr>
              <a:t>: Ofrece paquetes </a:t>
            </a:r>
            <a:r>
              <a:rPr lang="es-ES" err="1">
                <a:hlinkClick r:id="rId3"/>
              </a:rPr>
              <a:t>NuGet</a:t>
            </a:r>
            <a:r>
              <a:rPr lang="es-ES">
                <a:hlinkClick r:id="rId3"/>
              </a:rPr>
              <a:t> para servicios populares como Redis y PostgreSQL, asegurando que se conecten de manera consistente y sin problemas con tu aplicación</a:t>
            </a:r>
            <a:r>
              <a:rPr lang="es-ES" baseline="30000">
                <a:hlinkClick r:id="rId3"/>
              </a:rPr>
              <a:t>1</a:t>
            </a:r>
            <a:r>
              <a:rPr lang="es-ES"/>
              <a:t>.</a:t>
            </a:r>
          </a:p>
          <a:p>
            <a:pPr>
              <a:buFont typeface="+mj-lt"/>
              <a:buAutoNum type="arabicPeriod"/>
            </a:pPr>
            <a:r>
              <a:rPr lang="es-ES" b="1">
                <a:hlinkClick r:id="rId3"/>
              </a:rPr>
              <a:t>Plantillas y Herramientas</a:t>
            </a:r>
            <a:r>
              <a:rPr lang="es-ES">
                <a:hlinkClick r:id="rId3"/>
              </a:rPr>
              <a:t>: Proporciona plantillas de proyectos y herramientas para Visual Studio, Visual Studio </a:t>
            </a:r>
            <a:r>
              <a:rPr lang="es-ES" err="1">
                <a:hlinkClick r:id="rId3"/>
              </a:rPr>
              <a:t>Code</a:t>
            </a:r>
            <a:r>
              <a:rPr lang="es-ES">
                <a:hlinkClick r:id="rId3"/>
              </a:rPr>
              <a:t> y la CLI de .NET, facilitando la creación y gestión de proyectos .NET Aspire</a:t>
            </a:r>
            <a:r>
              <a:rPr lang="es-ES" baseline="30000">
                <a:hlinkClick r:id="rId3"/>
              </a:rPr>
              <a:t>1</a:t>
            </a:r>
            <a:r>
              <a:rPr lang="es-ES"/>
              <a:t>.</a:t>
            </a:r>
          </a:p>
          <a:p>
            <a:pPr>
              <a:buFont typeface="+mj-lt"/>
              <a:buAutoNum type="arabicPeriod"/>
            </a:pPr>
            <a:r>
              <a:rPr lang="es-ES" b="1">
                <a:hlinkClick r:id="rId4"/>
              </a:rPr>
              <a:t>Panel de Control</a:t>
            </a:r>
            <a:r>
              <a:rPr lang="es-ES">
                <a:hlinkClick r:id="rId4"/>
              </a:rPr>
              <a:t>: Incluye un panel de control que permite monitorear y gestionar las aplicaciones de manera centralizada</a:t>
            </a:r>
            <a:r>
              <a:rPr lang="es-ES" baseline="30000">
                <a:hlinkClick r:id="rId4"/>
              </a:rPr>
              <a:t>2</a:t>
            </a:r>
            <a:r>
              <a:rPr lang="es-ES"/>
              <a:t>.</a:t>
            </a:r>
          </a:p>
          <a:p>
            <a:pPr>
              <a:buFont typeface="+mj-lt"/>
              <a:buAutoNum type="arabicPeriod"/>
            </a:pPr>
            <a:r>
              <a:rPr lang="es-ES" b="1" err="1">
                <a:hlinkClick r:id="rId3"/>
              </a:rPr>
              <a:t>Observabilidad</a:t>
            </a:r>
            <a:r>
              <a:rPr lang="es-ES" b="1">
                <a:hlinkClick r:id="rId3"/>
              </a:rPr>
              <a:t> y Resiliencia</a:t>
            </a:r>
            <a:r>
              <a:rPr lang="es-ES">
                <a:hlinkClick r:id="rId3"/>
              </a:rPr>
              <a:t>: Integra herramientas para la </a:t>
            </a:r>
            <a:r>
              <a:rPr lang="es-ES" err="1">
                <a:hlinkClick r:id="rId3"/>
              </a:rPr>
              <a:t>observabilidad</a:t>
            </a:r>
            <a:r>
              <a:rPr lang="es-ES">
                <a:hlinkClick r:id="rId3"/>
              </a:rPr>
              <a:t> y la resiliencia de las aplicaciones, como </a:t>
            </a:r>
            <a:r>
              <a:rPr lang="es-ES" err="1">
                <a:hlinkClick r:id="rId3"/>
              </a:rPr>
              <a:t>OpenTelemetry</a:t>
            </a:r>
            <a:r>
              <a:rPr lang="es-ES">
                <a:hlinkClick r:id="rId3"/>
              </a:rPr>
              <a:t> para el monitoreo y la telemetría</a:t>
            </a:r>
            <a:r>
              <a:rPr lang="es-ES" baseline="30000">
                <a:hlinkClick r:id="rId3"/>
              </a:rPr>
              <a:t>1</a:t>
            </a:r>
            <a:r>
              <a:rPr lang="es-ES"/>
              <a:t>.</a:t>
            </a:r>
          </a:p>
          <a:p>
            <a:pPr>
              <a:buFont typeface="+mj-lt"/>
              <a:buAutoNum type="arabicPeriod"/>
            </a:pPr>
            <a:r>
              <a:rPr lang="es-ES" b="1">
                <a:hlinkClick r:id="rId3"/>
              </a:rPr>
              <a:t>Despliegue</a:t>
            </a:r>
            <a:r>
              <a:rPr lang="es-ES">
                <a:hlinkClick r:id="rId3"/>
              </a:rPr>
              <a:t>: Facilita el despliegue en entornos de producción, incluyendo la integración con Azure y otros servicios en la nube</a:t>
            </a:r>
            <a:r>
              <a:rPr lang="es-ES" baseline="30000">
                <a:hlinkClick r:id="rId3"/>
              </a:rPr>
              <a:t>1</a:t>
            </a:r>
            <a:r>
              <a:rPr lang="es-ES"/>
              <a:t>.</a:t>
            </a:r>
          </a:p>
          <a:p>
            <a:r>
              <a:rPr lang="es-ES"/>
              <a:t>Estos componentes hacen de .NET Aspire una opción robusta para desarrollar aplicaciones modernas y escalables. ¿Hay algún aspecto específico que te gustaría explorar más a fondo?</a:t>
            </a:r>
          </a:p>
          <a:p>
            <a:pPr marL="0" marR="0">
              <a:spcBef>
                <a:spcPts val="0"/>
              </a:spcBef>
              <a:spcAft>
                <a:spcPts val="0"/>
              </a:spcAft>
            </a:pPr>
            <a:endParaRPr lang="en-US"/>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152992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68837-389B-DD5E-95AB-9CA32A1E0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DD600-191F-67CE-77C2-334B25E839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4CD73F3-FBFE-F5C9-2B5C-9073D66EB8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El **</a:t>
            </a:r>
            <a:r>
              <a:rPr lang="es-ES" err="1"/>
              <a:t>service</a:t>
            </a:r>
            <a:r>
              <a:rPr lang="es-ES"/>
              <a:t> </a:t>
            </a:r>
            <a:r>
              <a:rPr lang="es-ES" err="1"/>
              <a:t>discovery</a:t>
            </a:r>
            <a:r>
              <a:rPr lang="es-ES"/>
              <a:t>** en .NET Aspire es una funcionalidad crucial que permite a las aplicaciones distribuidas encontrar y comunicarse entre sí de manera eficiente. Aquí tienes un resumen de sus características principales: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1. **Descubrimiento Implícito por Referencia**: La configuración para el descubrimiento de servicios se añade automáticamente para los servicios referenciados por un proyecto. Por ejemplo, si un proyecto </a:t>
            </a:r>
            <a:r>
              <a:rPr lang="es-ES" err="1"/>
              <a:t>frontend</a:t>
            </a:r>
            <a:r>
              <a:rPr lang="es-ES"/>
              <a:t> referencia a los servicios de catálogo y cesta, .NET Aspire pasa la información de descubrimiento de servicios a estos proyectos¹(https://learn.microsoft.com/en-us/dotnet/aspire/service-discovery/overview).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2. **</a:t>
            </a:r>
            <a:r>
              <a:rPr lang="es-ES" err="1"/>
              <a:t>Endpoints</a:t>
            </a:r>
            <a:r>
              <a:rPr lang="es-ES"/>
              <a:t> Nombrados**: Algunos servicios exponen múltiples </a:t>
            </a:r>
            <a:r>
              <a:rPr lang="es-ES" err="1"/>
              <a:t>endpoints</a:t>
            </a:r>
            <a:r>
              <a:rPr lang="es-ES"/>
              <a:t> nombrados. Estos pueden resolverse especificando el nombre del </a:t>
            </a:r>
            <a:r>
              <a:rPr lang="es-ES" err="1"/>
              <a:t>endpoint</a:t>
            </a:r>
            <a:r>
              <a:rPr lang="es-ES"/>
              <a:t> en la URI de la solicitud HTTP. Por ejemplo, si un servicio llamado "</a:t>
            </a:r>
            <a:r>
              <a:rPr lang="es-ES" err="1"/>
              <a:t>basket</a:t>
            </a:r>
            <a:r>
              <a:rPr lang="es-ES"/>
              <a:t>" expone un </a:t>
            </a:r>
            <a:r>
              <a:rPr lang="es-ES" err="1"/>
              <a:t>endpoint</a:t>
            </a:r>
            <a:r>
              <a:rPr lang="es-ES"/>
              <a:t> llamado "</a:t>
            </a:r>
            <a:r>
              <a:rPr lang="es-ES" err="1"/>
              <a:t>dashboard</a:t>
            </a:r>
            <a:r>
              <a:rPr lang="es-ES"/>
              <a:t>", la URI sería `https://_dashboard.basket`¹(https://learn.microsoft.com/en-us/dotnet/aspire/service-discovery/overview).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3. **Configuración Basada en </a:t>
            </a:r>
            <a:r>
              <a:rPr lang="es-ES" err="1"/>
              <a:t>Endpoints</a:t>
            </a:r>
            <a:r>
              <a:rPr lang="es-ES"/>
              <a:t>**: Los </a:t>
            </a:r>
            <a:r>
              <a:rPr lang="es-ES" err="1"/>
              <a:t>endpoints</a:t>
            </a:r>
            <a:r>
              <a:rPr lang="es-ES"/>
              <a:t> nombrados pueden especificarse en la configuración, como en un archivo `</a:t>
            </a:r>
            <a:r>
              <a:rPr lang="es-ES" err="1"/>
              <a:t>appsettings.json</a:t>
            </a:r>
            <a:r>
              <a:rPr lang="es-ES"/>
              <a:t>`. Esto permite definir </a:t>
            </a:r>
            <a:r>
              <a:rPr lang="es-ES" err="1"/>
              <a:t>endpoints</a:t>
            </a:r>
            <a:r>
              <a:rPr lang="es-ES"/>
              <a:t> predeterminados y nombrados para diferentes servicios¹(https://learn.microsoft.com/en-us/dotnet/aspire/service-discovery/overview).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4. **Integración con </a:t>
            </a:r>
            <a:r>
              <a:rPr lang="es-ES" err="1"/>
              <a:t>Kubernetes</a:t>
            </a:r>
            <a:r>
              <a:rPr lang="es-ES"/>
              <a:t>**: Al desplegar en </a:t>
            </a:r>
            <a:r>
              <a:rPr lang="es-ES" err="1"/>
              <a:t>Kubernetes</a:t>
            </a:r>
            <a:r>
              <a:rPr lang="es-ES"/>
              <a:t>, se pueden usar registros DNS SRV para resolver </a:t>
            </a:r>
            <a:r>
              <a:rPr lang="es-ES" err="1"/>
              <a:t>endpoints</a:t>
            </a:r>
            <a:r>
              <a:rPr lang="es-ES"/>
              <a:t> nombrados. Esto facilita la gestión de servicios en entornos de contenedores¹(https://learn.microsoft.com/en-us/dotnet/aspire/service-discovery/overview).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5. **Ejemplo de Código**: Aquí tienes un ejemplo de cómo se configura el descubrimiento de servicios en un proyecto </a:t>
            </a:r>
            <a:r>
              <a:rPr lang="es-ES" err="1"/>
              <a:t>AppHost</a:t>
            </a:r>
            <a:r>
              <a:rPr lang="es-ES"/>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t>   ```</a:t>
            </a:r>
            <a:r>
              <a:rPr lang="es-ES" err="1"/>
              <a:t>csharp</a:t>
            </a: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   </a:t>
            </a:r>
            <a:r>
              <a:rPr lang="es-ES" err="1"/>
              <a:t>var</a:t>
            </a:r>
            <a:r>
              <a:rPr lang="es-ES"/>
              <a:t> </a:t>
            </a:r>
            <a:r>
              <a:rPr lang="es-ES" err="1"/>
              <a:t>builder</a:t>
            </a:r>
            <a:r>
              <a:rPr lang="es-ES"/>
              <a:t> = </a:t>
            </a:r>
            <a:r>
              <a:rPr lang="es-ES" err="1"/>
              <a:t>DistributedApplication.CreateBuilder</a:t>
            </a:r>
            <a:r>
              <a:rPr lang="es-ES"/>
              <a:t>(</a:t>
            </a:r>
            <a:r>
              <a:rPr lang="es-ES" err="1"/>
              <a:t>args</a:t>
            </a:r>
            <a:r>
              <a:rPr lang="es-ES"/>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t>   </a:t>
            </a:r>
            <a:r>
              <a:rPr lang="es-ES" err="1"/>
              <a:t>var</a:t>
            </a:r>
            <a:r>
              <a:rPr lang="es-ES"/>
              <a:t> </a:t>
            </a:r>
            <a:r>
              <a:rPr lang="es-ES" err="1"/>
              <a:t>catalog</a:t>
            </a:r>
            <a:r>
              <a:rPr lang="es-ES"/>
              <a:t> = </a:t>
            </a:r>
            <a:r>
              <a:rPr lang="es-ES" err="1"/>
              <a:t>builder.AddProject</a:t>
            </a:r>
            <a:r>
              <a:rPr lang="es-ES"/>
              <a:t>&lt;</a:t>
            </a:r>
            <a:r>
              <a:rPr lang="es-ES" err="1"/>
              <a:t>Projects.CatalogService</a:t>
            </a:r>
            <a:r>
              <a:rPr lang="es-ES"/>
              <a:t>&gt;("</a:t>
            </a:r>
            <a:r>
              <a:rPr lang="es-ES" err="1"/>
              <a:t>catalog</a:t>
            </a:r>
            <a:r>
              <a:rPr lang="es-ES"/>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t>   </a:t>
            </a:r>
            <a:r>
              <a:rPr lang="es-ES" err="1"/>
              <a:t>var</a:t>
            </a:r>
            <a:r>
              <a:rPr lang="es-ES"/>
              <a:t> </a:t>
            </a:r>
            <a:r>
              <a:rPr lang="es-ES" err="1"/>
              <a:t>basket</a:t>
            </a:r>
            <a:r>
              <a:rPr lang="es-ES"/>
              <a:t> = </a:t>
            </a:r>
            <a:r>
              <a:rPr lang="es-ES" err="1"/>
              <a:t>builder.AddProject</a:t>
            </a:r>
            <a:r>
              <a:rPr lang="es-ES"/>
              <a:t>&lt;</a:t>
            </a:r>
            <a:r>
              <a:rPr lang="es-ES" err="1"/>
              <a:t>Projects.BasketService</a:t>
            </a:r>
            <a:r>
              <a:rPr lang="es-ES"/>
              <a:t>&gt;("</a:t>
            </a:r>
            <a:r>
              <a:rPr lang="es-ES" err="1"/>
              <a:t>basket</a:t>
            </a:r>
            <a:r>
              <a:rPr lang="es-ES"/>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t>   </a:t>
            </a:r>
            <a:r>
              <a:rPr lang="es-ES" err="1"/>
              <a:t>var</a:t>
            </a:r>
            <a:r>
              <a:rPr lang="es-ES"/>
              <a:t> </a:t>
            </a:r>
            <a:r>
              <a:rPr lang="es-ES" err="1"/>
              <a:t>frontend</a:t>
            </a:r>
            <a:r>
              <a:rPr lang="es-ES"/>
              <a:t> = </a:t>
            </a:r>
            <a:r>
              <a:rPr lang="es-ES" err="1"/>
              <a:t>builder.AddProject</a:t>
            </a:r>
            <a:r>
              <a:rPr lang="es-ES"/>
              <a:t>&lt;</a:t>
            </a:r>
            <a:r>
              <a:rPr lang="es-ES" err="1"/>
              <a:t>Projects.MyFrontend</a:t>
            </a:r>
            <a:r>
              <a:rPr lang="es-ES"/>
              <a:t>&gt;("</a:t>
            </a:r>
            <a:r>
              <a:rPr lang="es-ES" err="1"/>
              <a:t>frontend</a:t>
            </a:r>
            <a:r>
              <a:rPr lang="es-ES"/>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t>                         .</a:t>
            </a:r>
            <a:r>
              <a:rPr lang="es-ES" err="1"/>
              <a:t>WithReference</a:t>
            </a:r>
            <a:r>
              <a:rPr lang="es-ES"/>
              <a:t>(</a:t>
            </a:r>
            <a:r>
              <a:rPr lang="es-ES" err="1"/>
              <a:t>basket</a:t>
            </a:r>
            <a:r>
              <a:rPr lang="es-ES"/>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t>                         .</a:t>
            </a:r>
            <a:r>
              <a:rPr lang="es-ES" err="1"/>
              <a:t>WithReference</a:t>
            </a:r>
            <a:r>
              <a:rPr lang="es-ES"/>
              <a:t>(</a:t>
            </a:r>
            <a:r>
              <a:rPr lang="es-ES" err="1"/>
              <a:t>catalog</a:t>
            </a:r>
            <a:r>
              <a:rPr lang="es-ES"/>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t>   En este ejemplo, el proyecto </a:t>
            </a:r>
            <a:r>
              <a:rPr lang="es-ES" err="1"/>
              <a:t>frontend</a:t>
            </a:r>
            <a:r>
              <a:rPr lang="es-ES"/>
              <a:t> referencia a los servicios de catálogo y cesta, y .NET Aspire gestiona automáticamente la información de descubrimiento de servicios¹(https://learn.microsoft.com/en-us/dotnet/aspire/service-discovery/overview).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El </a:t>
            </a:r>
            <a:r>
              <a:rPr lang="es-ES" err="1"/>
              <a:t>service</a:t>
            </a:r>
            <a:r>
              <a:rPr lang="es-ES"/>
              <a:t> </a:t>
            </a:r>
            <a:r>
              <a:rPr lang="es-ES" err="1"/>
              <a:t>discovery</a:t>
            </a:r>
            <a:r>
              <a:rPr lang="es-ES"/>
              <a:t> en .NET Aspire simplifica la configuración y gestión de servicios en aplicaciones distribuidas, asegurando que los servicios puedan encontrarse y comunicarse de manera eficiente.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¿Hay algún aspecto específico del </a:t>
            </a:r>
            <a:r>
              <a:rPr lang="es-ES" err="1"/>
              <a:t>service</a:t>
            </a:r>
            <a:r>
              <a:rPr lang="es-ES"/>
              <a:t> </a:t>
            </a:r>
            <a:r>
              <a:rPr lang="es-ES" err="1"/>
              <a:t>discovery</a:t>
            </a:r>
            <a:r>
              <a:rPr lang="es-ES"/>
              <a:t> que te gustaría explorar más a fondo?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t>¹(https://learn.microsoft.com/en-us/dotnet/aspire/service-discovery/overview): ¹(https://learn.microsoft.com/en-us/dotnet/aspire/service-discovery/overview)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Origen: Conversación con </a:t>
            </a:r>
            <a:r>
              <a:rPr lang="es-ES" err="1"/>
              <a:t>Copilot</a:t>
            </a:r>
            <a:r>
              <a:rPr lang="es-ES"/>
              <a:t> 22/11/2024</a:t>
            </a:r>
          </a:p>
          <a:p>
            <a:pPr marL="0" marR="0" lvl="0" indent="0" algn="l" defTabSz="914400" rtl="0" eaLnBrk="1" fontAlgn="auto" latinLnBrk="0" hangingPunct="1">
              <a:lnSpc>
                <a:spcPct val="100000"/>
              </a:lnSpc>
              <a:spcBef>
                <a:spcPts val="0"/>
              </a:spcBef>
              <a:spcAft>
                <a:spcPts val="0"/>
              </a:spcAft>
              <a:buClrTx/>
              <a:buSzTx/>
              <a:buFontTx/>
              <a:buNone/>
              <a:tabLst/>
              <a:defRPr/>
            </a:pPr>
            <a:r>
              <a:rPr lang="es-ES"/>
              <a:t>(1) .NET Aspire </a:t>
            </a:r>
            <a:r>
              <a:rPr lang="es-ES" err="1"/>
              <a:t>service</a:t>
            </a:r>
            <a:r>
              <a:rPr lang="es-ES"/>
              <a:t> </a:t>
            </a:r>
            <a:r>
              <a:rPr lang="es-ES" err="1"/>
              <a:t>discovery</a:t>
            </a:r>
            <a:r>
              <a:rPr lang="es-ES"/>
              <a:t> - .NET Aspire | Microsoft </a:t>
            </a:r>
            <a:r>
              <a:rPr lang="es-ES" err="1"/>
              <a:t>Learn</a:t>
            </a:r>
            <a:r>
              <a:rPr lang="es-ES"/>
              <a:t>. https://learn.microsoft.com/en-us/dotnet/aspire/service-discovery/overview.</a:t>
            </a:r>
            <a:endParaRPr lang="en-US"/>
          </a:p>
        </p:txBody>
      </p:sp>
      <p:sp>
        <p:nvSpPr>
          <p:cNvPr id="4" name="Header Placeholder 3">
            <a:extLst>
              <a:ext uri="{FF2B5EF4-FFF2-40B4-BE49-F238E27FC236}">
                <a16:creationId xmlns:a16="http://schemas.microsoft.com/office/drawing/2014/main" id="{533D0FF4-EAC3-D39C-88E1-FFE44148A70D}"/>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2EE619-5A05-9E91-DDE1-9C622AC7CCB9}"/>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0085808-1B07-4D49-A6A9-46A488017C6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11/25/2024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1D57E2F-85F6-5A98-E7CA-5522F2BBB69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540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E720-4CDA-8BD5-3E23-E07C897A0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90FA67-A50E-8CE3-688E-E91F27DD57C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690B26F-E114-0838-9E95-36A080D8D5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a:extLst>
              <a:ext uri="{FF2B5EF4-FFF2-40B4-BE49-F238E27FC236}">
                <a16:creationId xmlns:a16="http://schemas.microsoft.com/office/drawing/2014/main" id="{2656E1E6-E7FD-DB5D-12F5-08354A57B263}"/>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2D18E3D-92B2-729F-C39E-F6B44A891174}"/>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07729EF-B4C2-E31B-5E69-C38A469ADDBB}"/>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11/25/2024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51894A7F-C3F4-CC64-FEC4-F192309F38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666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4A87C-1D0E-AA31-86B5-EB7CCFC705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58C135-D834-7009-37AA-9CFB024C9AB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EB47E44-EC2E-C22E-37EA-19D05E5549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a:extLst>
              <a:ext uri="{FF2B5EF4-FFF2-40B4-BE49-F238E27FC236}">
                <a16:creationId xmlns:a16="http://schemas.microsoft.com/office/drawing/2014/main" id="{2F11E20F-141D-C327-C794-3BE711B55003}"/>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4320B66-BABE-AB10-A53A-A8761D9E716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A434AE-170C-9F10-EA75-3DFA909BE322}"/>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11/25/2024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2E26597-CC21-DD36-8661-4913AF52A2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274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0CBFA-6D8D-42E9-E5A4-8FABD4A39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EA4AD-A44B-12D4-5341-E2361B93A46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B70773D-0321-E62D-929E-670F0C67B4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a:extLst>
              <a:ext uri="{FF2B5EF4-FFF2-40B4-BE49-F238E27FC236}">
                <a16:creationId xmlns:a16="http://schemas.microsoft.com/office/drawing/2014/main" id="{4FA935B5-9D71-E971-F1B2-538635910D6C}"/>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4E3C9F3-3B54-E16E-8881-6239B270F03A}"/>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1037941-7399-8F00-C71E-D518448EB86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11/25/2024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AD4C415-A4A3-B9C9-D567-827DF25CF6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35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err="1"/>
              <a:t>azd</a:t>
            </a:r>
            <a:r>
              <a:rPr lang="es-ES"/>
              <a:t> </a:t>
            </a:r>
            <a:r>
              <a:rPr lang="es-ES" err="1"/>
              <a:t>init</a:t>
            </a:r>
            <a:endParaRPr lang="es-ES"/>
          </a:p>
        </p:txBody>
      </p:sp>
    </p:spTree>
    <p:extLst>
      <p:ext uri="{BB962C8B-B14F-4D97-AF65-F5344CB8AC3E}">
        <p14:creationId xmlns:p14="http://schemas.microsoft.com/office/powerpoint/2010/main" val="367326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u="sng"/>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11/25/2024 9:37 AM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3705182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err="1"/>
              <a:t>Dapr</a:t>
            </a:r>
            <a:r>
              <a:rPr lang="es-ES"/>
              <a:t>: </a:t>
            </a:r>
            <a:r>
              <a:rPr lang="es-ES" err="1"/>
              <a:t>Distributed</a:t>
            </a:r>
            <a:r>
              <a:rPr lang="es-ES"/>
              <a:t> Application Runtime</a:t>
            </a:r>
          </a:p>
          <a:p>
            <a:r>
              <a:rPr lang="es-ES"/>
              <a:t>Es un conjunto de </a:t>
            </a:r>
            <a:r>
              <a:rPr lang="es-ES" err="1"/>
              <a:t>APIs</a:t>
            </a:r>
            <a:r>
              <a:rPr lang="es-ES"/>
              <a:t> que permiten a los desarrolladores implementar aplicaciones de microservicios portables y confiables.</a:t>
            </a:r>
          </a:p>
          <a:p>
            <a:r>
              <a:rPr lang="es-ES"/>
              <a:t>Podemos trabajar con </a:t>
            </a:r>
          </a:p>
          <a:p>
            <a:pPr marL="171450" indent="-171450">
              <a:buFont typeface="Arial" panose="020B0604020202020204" pitchFamily="34" charset="0"/>
              <a:buChar char="•"/>
            </a:pPr>
            <a:r>
              <a:rPr lang="es-ES" err="1"/>
              <a:t>State</a:t>
            </a:r>
            <a:r>
              <a:rPr lang="es-ES"/>
              <a:t> Management.</a:t>
            </a:r>
          </a:p>
          <a:p>
            <a:pPr marL="171450" indent="-171450">
              <a:buFont typeface="Arial" panose="020B0604020202020204" pitchFamily="34" charset="0"/>
              <a:buChar char="•"/>
            </a:pPr>
            <a:r>
              <a:rPr lang="es-ES"/>
              <a:t>Secretos.</a:t>
            </a:r>
          </a:p>
          <a:p>
            <a:pPr marL="171450" indent="-171450">
              <a:buFont typeface="Arial" panose="020B0604020202020204" pitchFamily="34" charset="0"/>
              <a:buChar char="•"/>
            </a:pPr>
            <a:r>
              <a:rPr lang="es-ES"/>
              <a:t>Patrón pub/sub.</a:t>
            </a:r>
          </a:p>
          <a:p>
            <a:pPr marL="171450" indent="-171450">
              <a:buFont typeface="Arial" panose="020B0604020202020204" pitchFamily="34" charset="0"/>
              <a:buChar char="•"/>
            </a:pPr>
            <a:r>
              <a:rPr lang="es-ES" err="1"/>
              <a:t>Etc</a:t>
            </a:r>
            <a:r>
              <a:rPr lang="es-ES"/>
              <a:t>…</a:t>
            </a:r>
          </a:p>
          <a:p>
            <a:pPr marL="0" indent="0">
              <a:buFont typeface="Arial" panose="020B0604020202020204" pitchFamily="34" charset="0"/>
              <a:buNone/>
            </a:pPr>
            <a:r>
              <a:rPr lang="es-ES"/>
              <a:t>El objetivo de </a:t>
            </a:r>
            <a:r>
              <a:rPr lang="es-ES" err="1"/>
              <a:t>Dapr</a:t>
            </a:r>
            <a:r>
              <a:rPr lang="es-ES"/>
              <a:t> es proporcionar fiabilidad, resiliencia a través de reintentos, marcha atrás, </a:t>
            </a:r>
            <a:r>
              <a:rPr lang="es-ES" err="1"/>
              <a:t>circuit</a:t>
            </a:r>
            <a:r>
              <a:rPr lang="es-ES"/>
              <a:t> breaker. Las comunicaciones están son seguras, ya que se encuentran encriptadas </a:t>
            </a:r>
            <a:r>
              <a:rPr lang="es-ES" err="1"/>
              <a:t>mTLS</a:t>
            </a:r>
            <a:r>
              <a:rPr lang="es-ES"/>
              <a:t>. Al final tenemos una aplicación realmente portable</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451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strike="noStrike">
                <a:solidFill>
                  <a:srgbClr val="3176D9"/>
                </a:solidFill>
                <a:effectLst/>
                <a:hlinkClick r:id="rId3"/>
              </a:rPr>
              <a:t>Service-to-service invocation</a:t>
            </a:r>
            <a:r>
              <a:rPr lang="en-US" b="1" u="none" strike="noStrike">
                <a:solidFill>
                  <a:srgbClr val="3176D9"/>
                </a:solidFill>
                <a:effectLst/>
              </a:rPr>
              <a:t> </a:t>
            </a:r>
            <a:r>
              <a:rPr lang="en-US" b="0">
                <a:effectLst/>
              </a:rPr>
              <a:t>Service invocation enables applications to communicate with each other through well-known endpoints in the form of http or </a:t>
            </a:r>
            <a:r>
              <a:rPr lang="en-US" b="0" err="1">
                <a:effectLst/>
              </a:rPr>
              <a:t>gRPC</a:t>
            </a:r>
            <a:r>
              <a:rPr lang="en-US" b="0">
                <a:effectLst/>
              </a:rPr>
              <a:t> messages. </a:t>
            </a:r>
            <a:r>
              <a:rPr lang="en-US" b="0" err="1">
                <a:effectLst/>
              </a:rPr>
              <a:t>Dapr</a:t>
            </a:r>
            <a:r>
              <a:rPr lang="en-US" b="0">
                <a:effectLst/>
              </a:rPr>
              <a:t> provides an endpoint that acts as a combination of a reverse proxy with built-in service discovery, while leveraging built-in distributed tracing and error handling.</a:t>
            </a:r>
          </a:p>
          <a:p>
            <a:r>
              <a:rPr lang="en-US" b="1" u="none" strike="noStrike">
                <a:solidFill>
                  <a:srgbClr val="3176D9"/>
                </a:solidFill>
                <a:effectLst/>
                <a:hlinkClick r:id="rId4"/>
              </a:rPr>
              <a:t>State management</a:t>
            </a:r>
            <a:r>
              <a:rPr lang="en-US" b="0" u="none" strike="noStrike">
                <a:solidFill>
                  <a:srgbClr val="3176D9"/>
                </a:solidFill>
                <a:effectLst/>
              </a:rPr>
              <a:t> </a:t>
            </a:r>
            <a:r>
              <a:rPr lang="en-US" b="0">
                <a:effectLst/>
              </a:rPr>
              <a:t>Application state is anything an application wants to preserve beyond a single session. </a:t>
            </a:r>
            <a:r>
              <a:rPr lang="en-US" b="0" err="1">
                <a:effectLst/>
              </a:rPr>
              <a:t>Dapr</a:t>
            </a:r>
            <a:r>
              <a:rPr lang="en-US" b="0">
                <a:effectLst/>
              </a:rPr>
              <a:t> provides a key/value-based state and query APIs with pluggable state stores for persistence.</a:t>
            </a:r>
          </a:p>
          <a:p>
            <a:r>
              <a:rPr lang="en-US" b="1" u="none" strike="noStrike">
                <a:solidFill>
                  <a:srgbClr val="3176D9"/>
                </a:solidFill>
                <a:effectLst/>
                <a:hlinkClick r:id="rId5"/>
              </a:rPr>
              <a:t>Publish and subscribe</a:t>
            </a:r>
            <a:r>
              <a:rPr lang="en-US" b="0">
                <a:effectLst/>
              </a:rPr>
              <a:t> Pub/Sub is a loosely coupled messaging pattern where senders (or publishers) publish messages to a topic, to which subscribers subscribe. </a:t>
            </a:r>
            <a:r>
              <a:rPr lang="en-US" b="0" err="1">
                <a:effectLst/>
              </a:rPr>
              <a:t>Dapr</a:t>
            </a:r>
            <a:r>
              <a:rPr lang="en-US" b="0">
                <a:effectLst/>
              </a:rPr>
              <a:t> supports the pub/sub pattern between applications.</a:t>
            </a:r>
          </a:p>
          <a:p>
            <a:r>
              <a:rPr lang="en-US" b="1" u="none" strike="noStrike">
                <a:solidFill>
                  <a:srgbClr val="3176D9"/>
                </a:solidFill>
                <a:effectLst/>
                <a:hlinkClick r:id="rId6"/>
              </a:rPr>
              <a:t>Bindings</a:t>
            </a:r>
            <a:r>
              <a:rPr lang="en-US" b="0">
                <a:effectLst/>
              </a:rPr>
              <a:t> A binding provides a bi-directional connection to an external cloud/on-premise service or system. </a:t>
            </a:r>
            <a:r>
              <a:rPr lang="en-US" b="0" err="1">
                <a:effectLst/>
              </a:rPr>
              <a:t>Dapr</a:t>
            </a:r>
            <a:r>
              <a:rPr lang="en-US" b="0">
                <a:effectLst/>
              </a:rPr>
              <a:t> allows you to invoke the external service through the </a:t>
            </a:r>
            <a:r>
              <a:rPr lang="en-US" b="0" err="1">
                <a:effectLst/>
              </a:rPr>
              <a:t>Dapr</a:t>
            </a:r>
            <a:r>
              <a:rPr lang="en-US" b="0">
                <a:effectLst/>
              </a:rPr>
              <a:t> binding API, and it allows your application to be triggered by events sent by the connected service.</a:t>
            </a:r>
          </a:p>
          <a:p>
            <a:r>
              <a:rPr lang="en-US" b="1" u="none" strike="noStrike">
                <a:solidFill>
                  <a:srgbClr val="3176D9"/>
                </a:solidFill>
                <a:effectLst/>
                <a:hlinkClick r:id="rId7"/>
              </a:rPr>
              <a:t>Actors</a:t>
            </a:r>
            <a:r>
              <a:rPr lang="en-US" b="0">
                <a:effectLst/>
              </a:rPr>
              <a:t> An actor is an isolated, independent unit of compute and state with single-threaded execution. </a:t>
            </a:r>
            <a:r>
              <a:rPr lang="en-US" b="0" err="1">
                <a:effectLst/>
              </a:rPr>
              <a:t>Dapr</a:t>
            </a:r>
            <a:r>
              <a:rPr lang="en-US" b="0">
                <a:effectLst/>
              </a:rPr>
              <a:t> provides an actor implementation based on the virtual actor pattern which provides a single-threaded programming model and where actors are garbage collected when not in use.</a:t>
            </a:r>
          </a:p>
          <a:p>
            <a:r>
              <a:rPr lang="en-US" b="1" u="none" strike="noStrike">
                <a:solidFill>
                  <a:srgbClr val="3176D9"/>
                </a:solidFill>
                <a:effectLst/>
                <a:hlinkClick r:id="rId8"/>
              </a:rPr>
              <a:t>Observability</a:t>
            </a:r>
            <a:r>
              <a:rPr lang="en-US" b="0">
                <a:effectLst/>
              </a:rPr>
              <a:t> </a:t>
            </a:r>
            <a:r>
              <a:rPr lang="en-US" b="0" err="1">
                <a:effectLst/>
              </a:rPr>
              <a:t>Dapr</a:t>
            </a:r>
            <a:r>
              <a:rPr lang="en-US" b="0">
                <a:effectLst/>
              </a:rPr>
              <a:t> system components and runtime emit metrics, logs, and traces to debug, operate and monitor </a:t>
            </a:r>
            <a:r>
              <a:rPr lang="en-US" b="0" err="1">
                <a:effectLst/>
              </a:rPr>
              <a:t>Dapr</a:t>
            </a:r>
            <a:r>
              <a:rPr lang="en-US" b="0">
                <a:effectLst/>
              </a:rPr>
              <a:t> system services, components and user applications.</a:t>
            </a:r>
          </a:p>
          <a:p>
            <a:r>
              <a:rPr lang="en-US" b="1" u="none" strike="noStrike">
                <a:solidFill>
                  <a:srgbClr val="3176D9"/>
                </a:solidFill>
                <a:effectLst/>
                <a:hlinkClick r:id="rId9"/>
              </a:rPr>
              <a:t>Secrets</a:t>
            </a:r>
            <a:r>
              <a:rPr lang="en-US" b="0">
                <a:effectLst/>
              </a:rPr>
              <a:t> </a:t>
            </a:r>
            <a:r>
              <a:rPr lang="en-US" b="0" err="1">
                <a:effectLst/>
              </a:rPr>
              <a:t>Dapr</a:t>
            </a:r>
            <a:r>
              <a:rPr lang="en-US" b="0">
                <a:effectLst/>
              </a:rPr>
              <a:t> provides a secrets building block API and integrates with secret stores such as public cloud stores, local stores and Kubernetes to store the secrets. Services can call the secrets API to retrieve secrets, for example to get a connection string to a database.</a:t>
            </a:r>
          </a:p>
          <a:p>
            <a:r>
              <a:rPr lang="en-US" b="1" u="none" strike="noStrike">
                <a:solidFill>
                  <a:srgbClr val="3176D9"/>
                </a:solidFill>
                <a:effectLst/>
                <a:hlinkClick r:id="rId10"/>
              </a:rPr>
              <a:t>Configuration</a:t>
            </a:r>
            <a:r>
              <a:rPr lang="en-US" b="0">
                <a:effectLst/>
              </a:rPr>
              <a:t> The Configuration API enables you to retrieve and subscribe to application configuration items for supported configuration stores. This enables an application to retrieve specific configuration information, for example, at start up or when configuration changes are made in the store.</a:t>
            </a:r>
            <a:endParaRPr lang="en-US" b="0" u="none" strike="noStrike">
              <a:solidFill>
                <a:srgbClr val="3176D9"/>
              </a:solidFill>
              <a:effectLst/>
              <a:hlinkClick r:id="rId11"/>
            </a:endParaRPr>
          </a:p>
          <a:p>
            <a:r>
              <a:rPr lang="en-US" b="1" u="none" strike="noStrike">
                <a:solidFill>
                  <a:srgbClr val="3176D9"/>
                </a:solidFill>
                <a:effectLst/>
                <a:hlinkClick r:id="rId11"/>
              </a:rPr>
              <a:t>Distributed lock</a:t>
            </a:r>
            <a:r>
              <a:rPr lang="en-US" b="0">
                <a:effectLst/>
              </a:rPr>
              <a:t> The distributed lock API enables you to take a lock on a resource so that multiple instances of an application can access the resource without conflicts and provide consistency guarantees.</a:t>
            </a:r>
          </a:p>
          <a:p>
            <a:r>
              <a:rPr lang="en-US" b="1" u="none" strike="noStrike">
                <a:solidFill>
                  <a:srgbClr val="3176D9"/>
                </a:solidFill>
                <a:effectLst/>
                <a:hlinkClick r:id="rId12"/>
              </a:rPr>
              <a:t>Workflows</a:t>
            </a:r>
            <a:r>
              <a:rPr lang="en-US" b="0">
                <a:effectLst/>
              </a:rPr>
              <a:t> The Workflow API enables you to define long running, persistent processes or data flows that span multiple microservices using </a:t>
            </a:r>
            <a:r>
              <a:rPr lang="en-US" b="0" err="1">
                <a:effectLst/>
              </a:rPr>
              <a:t>Dapr</a:t>
            </a:r>
            <a:r>
              <a:rPr lang="en-US" b="0">
                <a:effectLst/>
              </a:rPr>
              <a:t> workflows or workflow components. The Workflow API can be combined with other </a:t>
            </a:r>
            <a:r>
              <a:rPr lang="en-US" b="0" err="1">
                <a:effectLst/>
              </a:rPr>
              <a:t>Dapr</a:t>
            </a:r>
            <a:r>
              <a:rPr lang="en-US" b="0">
                <a:effectLst/>
              </a:rPr>
              <a:t> API building blocks. For example, a workflow can call another service with service invocation or retrieve secrets, providing flexibility and portability.</a:t>
            </a:r>
            <a:endParaRPr lang="en-US"/>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28</a:t>
            </a:fld>
            <a:endParaRPr lang="es-ES_tradnl"/>
          </a:p>
        </p:txBody>
      </p:sp>
    </p:spTree>
    <p:extLst>
      <p:ext uri="{BB962C8B-B14F-4D97-AF65-F5344CB8AC3E}">
        <p14:creationId xmlns:p14="http://schemas.microsoft.com/office/powerpoint/2010/main" val="2323419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29</a:t>
            </a:fld>
            <a:endParaRPr lang="es-ES_tradnl"/>
          </a:p>
        </p:txBody>
      </p:sp>
    </p:spTree>
    <p:extLst>
      <p:ext uri="{BB962C8B-B14F-4D97-AF65-F5344CB8AC3E}">
        <p14:creationId xmlns:p14="http://schemas.microsoft.com/office/powerpoint/2010/main" val="2886854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11/25/2024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823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22222"/>
                </a:solidFill>
                <a:effectLst/>
                <a:highlight>
                  <a:srgbClr val="FFFFFF"/>
                </a:highlight>
                <a:latin typeface="open sans" panose="020B0606030504020204" pitchFamily="34" charset="0"/>
              </a:rPr>
              <a:t>Overview of the service invocation API building block</a:t>
            </a:r>
          </a:p>
          <a:p>
            <a:pPr algn="l"/>
            <a:endParaRPr lang="en-US" b="1"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Using service invocation, your application can reliably and securely communicate with other applications using the standard </a:t>
            </a:r>
            <a:r>
              <a:rPr lang="en-US" b="0" i="0" u="none" strike="noStrike" err="1">
                <a:solidFill>
                  <a:srgbClr val="3176D9"/>
                </a:solidFill>
                <a:effectLst/>
                <a:highlight>
                  <a:srgbClr val="FFFFFF"/>
                </a:highlight>
                <a:latin typeface="open sans" panose="020B0606030504020204" pitchFamily="34" charset="0"/>
                <a:hlinkClick r:id="rId3"/>
              </a:rPr>
              <a:t>gRPC</a:t>
            </a:r>
            <a:r>
              <a:rPr lang="en-US" b="0" i="0">
                <a:solidFill>
                  <a:srgbClr val="222222"/>
                </a:solidFill>
                <a:effectLst/>
                <a:highlight>
                  <a:srgbClr val="FFFFFF"/>
                </a:highlight>
                <a:latin typeface="open sans" panose="020B0606030504020204" pitchFamily="34" charset="0"/>
              </a:rPr>
              <a:t> or </a:t>
            </a:r>
            <a:r>
              <a:rPr lang="en-US" b="0" i="0" u="none" strike="noStrike">
                <a:solidFill>
                  <a:srgbClr val="3176D9"/>
                </a:solidFill>
                <a:effectLst/>
                <a:highlight>
                  <a:srgbClr val="FFFFFF"/>
                </a:highlight>
                <a:latin typeface="open sans" panose="020B0606030504020204" pitchFamily="34" charset="0"/>
                <a:hlinkClick r:id="rId4"/>
              </a:rPr>
              <a:t>HTTP</a:t>
            </a:r>
            <a:r>
              <a:rPr lang="en-US" b="0" i="0">
                <a:solidFill>
                  <a:srgbClr val="222222"/>
                </a:solidFill>
                <a:effectLst/>
                <a:highlight>
                  <a:srgbClr val="FFFFFF"/>
                </a:highlight>
                <a:latin typeface="open sans" panose="020B0606030504020204" pitchFamily="34" charset="0"/>
              </a:rPr>
              <a:t> protocols.</a:t>
            </a:r>
          </a:p>
          <a:p>
            <a:pPr algn="l"/>
            <a:r>
              <a:rPr lang="en-US" b="0" i="0">
                <a:solidFill>
                  <a:srgbClr val="222222"/>
                </a:solidFill>
                <a:effectLst/>
                <a:highlight>
                  <a:srgbClr val="FFFFFF"/>
                </a:highlight>
                <a:latin typeface="open sans" panose="020B0606030504020204" pitchFamily="34" charset="0"/>
              </a:rPr>
              <a:t>In many microservice-based applications, multiple services need the ability to communicate with one another. This inter-service communication requires that application developers handle problems like:</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1" i="0">
                <a:solidFill>
                  <a:srgbClr val="222222"/>
                </a:solidFill>
                <a:effectLst/>
                <a:highlight>
                  <a:srgbClr val="FFFFFF"/>
                </a:highlight>
                <a:latin typeface="open sans" panose="020B0606030504020204" pitchFamily="34" charset="0"/>
              </a:rPr>
              <a:t>Service discovery.</a:t>
            </a:r>
            <a:r>
              <a:rPr lang="en-US" b="0" i="0">
                <a:solidFill>
                  <a:srgbClr val="222222"/>
                </a:solidFill>
                <a:effectLst/>
                <a:highlight>
                  <a:srgbClr val="FFFFFF"/>
                </a:highlight>
                <a:latin typeface="open sans" panose="020B0606030504020204" pitchFamily="34" charset="0"/>
              </a:rPr>
              <a:t> How do I discover my different services?</a:t>
            </a:r>
          </a:p>
          <a:p>
            <a:pPr marL="171450" indent="-171450" algn="l">
              <a:buFont typeface="Arial" panose="020B0604020202020204" pitchFamily="34" charset="0"/>
              <a:buChar char="•"/>
            </a:pPr>
            <a:r>
              <a:rPr lang="en-US" b="1" i="0">
                <a:solidFill>
                  <a:srgbClr val="222222"/>
                </a:solidFill>
                <a:effectLst/>
                <a:highlight>
                  <a:srgbClr val="FFFFFF"/>
                </a:highlight>
                <a:latin typeface="open sans" panose="020B0606030504020204" pitchFamily="34" charset="0"/>
              </a:rPr>
              <a:t>Standardizing API calls between services.</a:t>
            </a:r>
            <a:r>
              <a:rPr lang="en-US" b="0" i="0">
                <a:solidFill>
                  <a:srgbClr val="222222"/>
                </a:solidFill>
                <a:effectLst/>
                <a:highlight>
                  <a:srgbClr val="FFFFFF"/>
                </a:highlight>
                <a:latin typeface="open sans" panose="020B0606030504020204" pitchFamily="34" charset="0"/>
              </a:rPr>
              <a:t> How do I invoke methods between services?</a:t>
            </a:r>
          </a:p>
          <a:p>
            <a:pPr marL="171450" indent="-171450" algn="l">
              <a:buFont typeface="Arial" panose="020B0604020202020204" pitchFamily="34" charset="0"/>
              <a:buChar char="•"/>
            </a:pPr>
            <a:r>
              <a:rPr lang="en-US" b="1" i="0">
                <a:solidFill>
                  <a:srgbClr val="222222"/>
                </a:solidFill>
                <a:effectLst/>
                <a:highlight>
                  <a:srgbClr val="FFFFFF"/>
                </a:highlight>
                <a:latin typeface="open sans" panose="020B0606030504020204" pitchFamily="34" charset="0"/>
              </a:rPr>
              <a:t>Secure inter-service communication.</a:t>
            </a:r>
            <a:r>
              <a:rPr lang="en-US" b="0" i="0">
                <a:solidFill>
                  <a:srgbClr val="222222"/>
                </a:solidFill>
                <a:effectLst/>
                <a:highlight>
                  <a:srgbClr val="FFFFFF"/>
                </a:highlight>
                <a:latin typeface="open sans" panose="020B0606030504020204" pitchFamily="34" charset="0"/>
              </a:rPr>
              <a:t> How do I call other services securely with encryption and apply access control on the methods?</a:t>
            </a:r>
          </a:p>
          <a:p>
            <a:pPr marL="171450" indent="-171450" algn="l">
              <a:buFont typeface="Arial" panose="020B0604020202020204" pitchFamily="34" charset="0"/>
              <a:buChar char="•"/>
            </a:pPr>
            <a:r>
              <a:rPr lang="en-US" b="1" i="0">
                <a:solidFill>
                  <a:srgbClr val="222222"/>
                </a:solidFill>
                <a:effectLst/>
                <a:highlight>
                  <a:srgbClr val="FFFFFF"/>
                </a:highlight>
                <a:latin typeface="open sans" panose="020B0606030504020204" pitchFamily="34" charset="0"/>
              </a:rPr>
              <a:t>Mitigating request timeouts or failures.</a:t>
            </a:r>
            <a:r>
              <a:rPr lang="en-US" b="0" i="0">
                <a:solidFill>
                  <a:srgbClr val="222222"/>
                </a:solidFill>
                <a:effectLst/>
                <a:highlight>
                  <a:srgbClr val="FFFFFF"/>
                </a:highlight>
                <a:latin typeface="open sans" panose="020B0606030504020204" pitchFamily="34" charset="0"/>
              </a:rPr>
              <a:t> How do I handle retries and transient errors?</a:t>
            </a:r>
          </a:p>
          <a:p>
            <a:pPr marL="171450" indent="-171450" algn="l">
              <a:buFont typeface="Arial" panose="020B0604020202020204" pitchFamily="34" charset="0"/>
              <a:buChar char="•"/>
            </a:pPr>
            <a:r>
              <a:rPr lang="en-US" b="1" i="0">
                <a:solidFill>
                  <a:srgbClr val="222222"/>
                </a:solidFill>
                <a:effectLst/>
                <a:highlight>
                  <a:srgbClr val="FFFFFF"/>
                </a:highlight>
                <a:latin typeface="open sans" panose="020B0606030504020204" pitchFamily="34" charset="0"/>
              </a:rPr>
              <a:t>Implementing observability and tracing.</a:t>
            </a:r>
            <a:r>
              <a:rPr lang="en-US" b="0" i="0">
                <a:solidFill>
                  <a:srgbClr val="222222"/>
                </a:solidFill>
                <a:effectLst/>
                <a:highlight>
                  <a:srgbClr val="FFFFFF"/>
                </a:highlight>
                <a:latin typeface="open sans" panose="020B0606030504020204" pitchFamily="34" charset="0"/>
              </a:rPr>
              <a:t> How do I use tracing to see a call graph with metrics to diagnose issues in production?</a:t>
            </a:r>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30</a:t>
            </a:fld>
            <a:endParaRPr lang="es-ES_tradnl"/>
          </a:p>
        </p:txBody>
      </p:sp>
    </p:spTree>
    <p:extLst>
      <p:ext uri="{BB962C8B-B14F-4D97-AF65-F5344CB8AC3E}">
        <p14:creationId xmlns:p14="http://schemas.microsoft.com/office/powerpoint/2010/main" val="3775084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22222"/>
                </a:solidFill>
                <a:effectLst/>
                <a:highlight>
                  <a:srgbClr val="FFFFFF"/>
                </a:highlight>
                <a:latin typeface="open sans" panose="020B0606030504020204" pitchFamily="34" charset="0"/>
              </a:rPr>
              <a:t>Overview of the state management API building block</a:t>
            </a:r>
          </a:p>
          <a:p>
            <a:pPr algn="l"/>
            <a:endParaRPr lang="en-US" b="1"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Your application can use </a:t>
            </a:r>
            <a:r>
              <a:rPr lang="en-US" b="0" i="0" err="1">
                <a:solidFill>
                  <a:srgbClr val="222222"/>
                </a:solidFill>
                <a:effectLst/>
                <a:highlight>
                  <a:srgbClr val="FFFFFF"/>
                </a:highlight>
                <a:latin typeface="open sans" panose="020B0606030504020204" pitchFamily="34" charset="0"/>
              </a:rPr>
              <a:t>Dapr’s</a:t>
            </a:r>
            <a:r>
              <a:rPr lang="en-US" b="0" i="0">
                <a:solidFill>
                  <a:srgbClr val="222222"/>
                </a:solidFill>
                <a:effectLst/>
                <a:highlight>
                  <a:srgbClr val="FFFFFF"/>
                </a:highlight>
                <a:latin typeface="open sans" panose="020B0606030504020204" pitchFamily="34" charset="0"/>
              </a:rPr>
              <a:t> state management API to save, read, and query key/value pairs in the </a:t>
            </a:r>
            <a:r>
              <a:rPr lang="en-US" b="0" i="0" u="none" strike="noStrike">
                <a:solidFill>
                  <a:srgbClr val="3176D9"/>
                </a:solidFill>
                <a:effectLst/>
                <a:highlight>
                  <a:srgbClr val="FFFFFF"/>
                </a:highlight>
                <a:latin typeface="open sans" panose="020B0606030504020204" pitchFamily="34" charset="0"/>
                <a:hlinkClick r:id="rId3"/>
              </a:rPr>
              <a:t>supported state stores</a:t>
            </a:r>
            <a:r>
              <a:rPr lang="en-US" b="0" i="0">
                <a:solidFill>
                  <a:srgbClr val="222222"/>
                </a:solidFill>
                <a:effectLst/>
                <a:highlight>
                  <a:srgbClr val="FFFFFF"/>
                </a:highlight>
                <a:latin typeface="open sans" panose="020B0606030504020204" pitchFamily="34" charset="0"/>
              </a:rPr>
              <a:t>. Using a state store component, you can build stateful, long running applications that save and retrieve their state (like a shopping cart or a game’s session state). For example, in the diagram below:</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Use </a:t>
            </a:r>
            <a:r>
              <a:rPr lang="en-US" b="1" i="0">
                <a:solidFill>
                  <a:srgbClr val="222222"/>
                </a:solidFill>
                <a:effectLst/>
                <a:highlight>
                  <a:srgbClr val="FFFFFF"/>
                </a:highlight>
                <a:latin typeface="open sans" panose="020B0606030504020204" pitchFamily="34" charset="0"/>
              </a:rPr>
              <a:t>HTTP POST</a:t>
            </a:r>
            <a:r>
              <a:rPr lang="en-US" b="0" i="0">
                <a:solidFill>
                  <a:srgbClr val="222222"/>
                </a:solidFill>
                <a:effectLst/>
                <a:highlight>
                  <a:srgbClr val="FFFFFF"/>
                </a:highlight>
                <a:latin typeface="open sans" panose="020B0606030504020204" pitchFamily="34" charset="0"/>
              </a:rPr>
              <a:t> to save or query key/value pairs.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Use </a:t>
            </a:r>
            <a:r>
              <a:rPr lang="en-US" b="1" i="0">
                <a:solidFill>
                  <a:srgbClr val="222222"/>
                </a:solidFill>
                <a:effectLst/>
                <a:highlight>
                  <a:srgbClr val="FFFFFF"/>
                </a:highlight>
                <a:latin typeface="open sans" panose="020B0606030504020204" pitchFamily="34" charset="0"/>
              </a:rPr>
              <a:t>HTTP GET</a:t>
            </a:r>
            <a:r>
              <a:rPr lang="en-US" b="0" i="0">
                <a:solidFill>
                  <a:srgbClr val="222222"/>
                </a:solidFill>
                <a:effectLst/>
                <a:highlight>
                  <a:srgbClr val="FFFFFF"/>
                </a:highlight>
                <a:latin typeface="open sans" panose="020B0606030504020204" pitchFamily="34" charset="0"/>
              </a:rPr>
              <a:t> to read a specific key and have its value returned.</a:t>
            </a:r>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31</a:t>
            </a:fld>
            <a:endParaRPr lang="es-ES_tradnl"/>
          </a:p>
        </p:txBody>
      </p:sp>
    </p:spTree>
    <p:extLst>
      <p:ext uri="{BB962C8B-B14F-4D97-AF65-F5344CB8AC3E}">
        <p14:creationId xmlns:p14="http://schemas.microsoft.com/office/powerpoint/2010/main" val="2137053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22222"/>
                </a:solidFill>
                <a:effectLst/>
                <a:highlight>
                  <a:srgbClr val="FFFFFF"/>
                </a:highlight>
                <a:latin typeface="open sans" panose="020B0606030504020204" pitchFamily="34" charset="0"/>
              </a:rPr>
              <a:t>Overview of the pub/sub API building block</a:t>
            </a:r>
          </a:p>
          <a:p>
            <a:pPr algn="l"/>
            <a:endParaRPr lang="en-US" b="0"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Publish and subscribe (pub/sub) enables microservices to communicate with each other using messages for event-driven architectures.</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The producer, or </a:t>
            </a:r>
            <a:r>
              <a:rPr lang="en-US" b="1" i="0">
                <a:solidFill>
                  <a:srgbClr val="222222"/>
                </a:solidFill>
                <a:effectLst/>
                <a:highlight>
                  <a:srgbClr val="FFFFFF"/>
                </a:highlight>
                <a:latin typeface="open sans" panose="020B0606030504020204" pitchFamily="34" charset="0"/>
              </a:rPr>
              <a:t>publisher</a:t>
            </a:r>
            <a:r>
              <a:rPr lang="en-US" b="0" i="0">
                <a:solidFill>
                  <a:srgbClr val="222222"/>
                </a:solidFill>
                <a:effectLst/>
                <a:highlight>
                  <a:srgbClr val="FFFFFF"/>
                </a:highlight>
                <a:latin typeface="open sans" panose="020B0606030504020204" pitchFamily="34" charset="0"/>
              </a:rPr>
              <a:t>, writes messages to an input channel and sends them to a topic, unaware which application will receive them.</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The consumer, or </a:t>
            </a:r>
            <a:r>
              <a:rPr lang="en-US" b="1" i="0">
                <a:solidFill>
                  <a:srgbClr val="222222"/>
                </a:solidFill>
                <a:effectLst/>
                <a:highlight>
                  <a:srgbClr val="FFFFFF"/>
                </a:highlight>
                <a:latin typeface="open sans" panose="020B0606030504020204" pitchFamily="34" charset="0"/>
              </a:rPr>
              <a:t>subscriber</a:t>
            </a:r>
            <a:r>
              <a:rPr lang="en-US" b="0" i="0">
                <a:solidFill>
                  <a:srgbClr val="222222"/>
                </a:solidFill>
                <a:effectLst/>
                <a:highlight>
                  <a:srgbClr val="FFFFFF"/>
                </a:highlight>
                <a:latin typeface="open sans" panose="020B0606030504020204" pitchFamily="34" charset="0"/>
              </a:rPr>
              <a:t>, subscribes to the topic and receives messages from an output channel, unaware which service produced these messages.</a:t>
            </a:r>
          </a:p>
          <a:p>
            <a:pPr marL="171450" indent="-171450" algn="l">
              <a:buFont typeface="Arial" panose="020B0604020202020204" pitchFamily="34" charset="0"/>
              <a:buChar char="•"/>
            </a:pPr>
            <a:endParaRPr lang="en-US" b="0"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An intermediary message broker copies each message from a publisher’s input channel to an output channel for all subscribers interested in that message. This pattern is especially useful when you need to decouple microservices from one another.</a:t>
            </a:r>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32</a:t>
            </a:fld>
            <a:endParaRPr lang="es-ES_tradnl"/>
          </a:p>
        </p:txBody>
      </p:sp>
    </p:spTree>
    <p:extLst>
      <p:ext uri="{BB962C8B-B14F-4D97-AF65-F5344CB8AC3E}">
        <p14:creationId xmlns:p14="http://schemas.microsoft.com/office/powerpoint/2010/main" val="731409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22222"/>
                </a:solidFill>
                <a:effectLst/>
                <a:highlight>
                  <a:srgbClr val="FFFFFF"/>
                </a:highlight>
                <a:latin typeface="open sans" panose="020B0606030504020204" pitchFamily="34" charset="0"/>
              </a:rPr>
              <a:t>Overview of the bindings API building block</a:t>
            </a:r>
          </a:p>
          <a:p>
            <a:pPr algn="l"/>
            <a:endParaRPr lang="en-US" b="1"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Using </a:t>
            </a:r>
            <a:r>
              <a:rPr lang="en-US" b="0" i="0" err="1">
                <a:solidFill>
                  <a:srgbClr val="222222"/>
                </a:solidFill>
                <a:effectLst/>
                <a:highlight>
                  <a:srgbClr val="FFFFFF"/>
                </a:highlight>
                <a:latin typeface="open sans" panose="020B0606030504020204" pitchFamily="34" charset="0"/>
              </a:rPr>
              <a:t>Dapr’s</a:t>
            </a:r>
            <a:r>
              <a:rPr lang="en-US" b="0" i="0">
                <a:solidFill>
                  <a:srgbClr val="222222"/>
                </a:solidFill>
                <a:effectLst/>
                <a:highlight>
                  <a:srgbClr val="FFFFFF"/>
                </a:highlight>
                <a:latin typeface="open sans" panose="020B0606030504020204" pitchFamily="34" charset="0"/>
              </a:rPr>
              <a:t> bindings API, you can trigger your app with events coming in from external systems and interface with external systems. With the bindings API, you can:</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Avoid the complexities of connecting to and polling from messaging systems, such as queues and message buses.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Focus on business logic, instead of the implementation details of interacting with a system.</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Keep your code free from SDKs or libraries.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Handle retries and failure recovery.</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Switch between bindings at runtime.</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Build portable applications with environment-specific bindings set-up and no required code changes.</a:t>
            </a:r>
          </a:p>
          <a:p>
            <a:pPr marL="171450" indent="-171450" algn="l">
              <a:buFont typeface="Arial" panose="020B0604020202020204" pitchFamily="34" charset="0"/>
              <a:buChar char="•"/>
            </a:pPr>
            <a:endParaRPr lang="en-US" b="0"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For example, with bindings, your application can respond to incoming Twilio/SMS messages without:</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Adding or configuring a third-party Twilio SDK</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Worrying about polling from Twilio (or using </a:t>
            </a:r>
            <a:r>
              <a:rPr lang="en-US" b="0" i="0" err="1">
                <a:solidFill>
                  <a:srgbClr val="222222"/>
                </a:solidFill>
                <a:effectLst/>
                <a:highlight>
                  <a:srgbClr val="FFFFFF"/>
                </a:highlight>
                <a:latin typeface="open sans" panose="020B0606030504020204" pitchFamily="34" charset="0"/>
              </a:rPr>
              <a:t>WebSockets</a:t>
            </a:r>
            <a:r>
              <a:rPr lang="en-US" b="0" i="0">
                <a:solidFill>
                  <a:srgbClr val="222222"/>
                </a:solidFill>
                <a:effectLst/>
                <a:highlight>
                  <a:srgbClr val="FFFFFF"/>
                </a:highlight>
                <a:latin typeface="open sans" panose="020B0606030504020204" pitchFamily="34" charset="0"/>
              </a:rPr>
              <a:t>, etc.)</a:t>
            </a:r>
          </a:p>
          <a:p>
            <a:endParaRPr lang="es-ES"/>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33</a:t>
            </a:fld>
            <a:endParaRPr lang="es-ES_tradnl"/>
          </a:p>
        </p:txBody>
      </p:sp>
    </p:spTree>
    <p:extLst>
      <p:ext uri="{BB962C8B-B14F-4D97-AF65-F5344CB8AC3E}">
        <p14:creationId xmlns:p14="http://schemas.microsoft.com/office/powerpoint/2010/main" val="2245920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22222"/>
                </a:solidFill>
                <a:effectLst/>
                <a:highlight>
                  <a:srgbClr val="FFFFFF"/>
                </a:highlight>
                <a:latin typeface="open sans" panose="020B0606030504020204" pitchFamily="34" charset="0"/>
              </a:rPr>
              <a:t>Overview of secrets management API building block</a:t>
            </a:r>
          </a:p>
          <a:p>
            <a:pPr algn="l"/>
            <a:endParaRPr lang="en-US" b="1"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Applications usually store sensitive information in secrets by using a dedicated secret store. For example, you authenticate databases, services, and external systems with connection strings, keys, tokens, and other application-level secrets stored in a secret store, such as </a:t>
            </a:r>
            <a:r>
              <a:rPr lang="en-US" b="0" i="0" u="none" strike="noStrike">
                <a:solidFill>
                  <a:srgbClr val="3176D9"/>
                </a:solidFill>
                <a:effectLst/>
                <a:highlight>
                  <a:srgbClr val="FFFFFF"/>
                </a:highlight>
                <a:latin typeface="open sans" panose="020B0606030504020204" pitchFamily="34" charset="0"/>
                <a:hlinkClick r:id="rId3"/>
              </a:rPr>
              <a:t>AWS Secrets Manager, Azure Key Vault, </a:t>
            </a:r>
            <a:r>
              <a:rPr lang="en-US" b="0" i="0" u="none" strike="noStrike" err="1">
                <a:solidFill>
                  <a:srgbClr val="3176D9"/>
                </a:solidFill>
                <a:effectLst/>
                <a:highlight>
                  <a:srgbClr val="FFFFFF"/>
                </a:highlight>
                <a:latin typeface="open sans" panose="020B0606030504020204" pitchFamily="34" charset="0"/>
                <a:hlinkClick r:id="rId3"/>
              </a:rPr>
              <a:t>Hashicorp</a:t>
            </a:r>
            <a:r>
              <a:rPr lang="en-US" b="0" i="0" u="none" strike="noStrike">
                <a:solidFill>
                  <a:srgbClr val="3176D9"/>
                </a:solidFill>
                <a:effectLst/>
                <a:highlight>
                  <a:srgbClr val="FFFFFF"/>
                </a:highlight>
                <a:latin typeface="open sans" panose="020B0606030504020204" pitchFamily="34" charset="0"/>
                <a:hlinkClick r:id="rId3"/>
              </a:rPr>
              <a:t> Vault, etc</a:t>
            </a:r>
            <a:r>
              <a:rPr lang="en-US" b="0" i="0">
                <a:solidFill>
                  <a:srgbClr val="222222"/>
                </a:solidFill>
                <a:effectLst/>
                <a:highlight>
                  <a:srgbClr val="FFFFFF"/>
                </a:highlight>
                <a:latin typeface="open sans" panose="020B0606030504020204" pitchFamily="34" charset="0"/>
              </a:rPr>
              <a:t>.</a:t>
            </a:r>
          </a:p>
          <a:p>
            <a:pPr algn="l"/>
            <a:endParaRPr lang="en-US" b="0"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To access these secret stores, the application imports the secret store SDK, often requiring a fair amount of unrelated boilerplate code. This poses an even greater challenge in multi-cloud scenarios, where different vendor-specific secret stores may be used.</a:t>
            </a:r>
            <a:endParaRPr lang="es-ES"/>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34</a:t>
            </a:fld>
            <a:endParaRPr lang="es-ES_tradnl"/>
          </a:p>
        </p:txBody>
      </p:sp>
    </p:spTree>
    <p:extLst>
      <p:ext uri="{BB962C8B-B14F-4D97-AF65-F5344CB8AC3E}">
        <p14:creationId xmlns:p14="http://schemas.microsoft.com/office/powerpoint/2010/main" val="2876894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22222"/>
                </a:solidFill>
                <a:effectLst/>
                <a:highlight>
                  <a:srgbClr val="FFFFFF"/>
                </a:highlight>
                <a:latin typeface="open sans" panose="020B0606030504020204" pitchFamily="34" charset="0"/>
              </a:rPr>
              <a:t>Overview of the configuration API building block</a:t>
            </a:r>
          </a:p>
          <a:p>
            <a:pPr algn="l"/>
            <a:endParaRPr lang="en-US" b="1"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Consuming application configuration is a common task when writing applications. Frequently, configuration stores are used to manage this configuration data. A configuration item is often dynamic in nature and tightly coupled to the needs of the application that consumes it.</a:t>
            </a:r>
          </a:p>
          <a:p>
            <a:pPr algn="l"/>
            <a:r>
              <a:rPr lang="en-US" b="0" i="0">
                <a:solidFill>
                  <a:srgbClr val="222222"/>
                </a:solidFill>
                <a:effectLst/>
                <a:highlight>
                  <a:srgbClr val="FFFFFF"/>
                </a:highlight>
                <a:latin typeface="open sans" panose="020B0606030504020204" pitchFamily="34" charset="0"/>
              </a:rPr>
              <a:t>For example, application configuration can include:</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Names of secrets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Different identifiers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Partition or consumer IDs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Names of databases to connect to, </a:t>
            </a:r>
            <a:r>
              <a:rPr lang="en-US" b="0" i="0" err="1">
                <a:solidFill>
                  <a:srgbClr val="222222"/>
                </a:solidFill>
                <a:effectLst/>
                <a:highlight>
                  <a:srgbClr val="FFFFFF"/>
                </a:highlight>
                <a:latin typeface="open sans" panose="020B0606030504020204" pitchFamily="34" charset="0"/>
              </a:rPr>
              <a:t>etc</a:t>
            </a:r>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endParaRPr lang="en-US" b="0"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Usually, configuration items are stored as key/value items in a state store or database. Developers or operators can change application configuration at runtime in the configuration store. Once changes are made, a service is notified to load the new configuration.</a:t>
            </a:r>
          </a:p>
          <a:p>
            <a:pPr algn="l"/>
            <a:r>
              <a:rPr lang="en-US" b="0" i="0">
                <a:solidFill>
                  <a:srgbClr val="222222"/>
                </a:solidFill>
                <a:effectLst/>
                <a:highlight>
                  <a:srgbClr val="FFFFFF"/>
                </a:highlight>
                <a:latin typeface="open sans" panose="020B0606030504020204" pitchFamily="34" charset="0"/>
              </a:rPr>
              <a:t>Configuration data is read-only from the application API perspective, with updates to the configuration store made through operator tooling. With </a:t>
            </a:r>
            <a:r>
              <a:rPr lang="en-US" b="0" i="0" err="1">
                <a:solidFill>
                  <a:srgbClr val="222222"/>
                </a:solidFill>
                <a:effectLst/>
                <a:highlight>
                  <a:srgbClr val="FFFFFF"/>
                </a:highlight>
                <a:latin typeface="open sans" panose="020B0606030504020204" pitchFamily="34" charset="0"/>
              </a:rPr>
              <a:t>Dapr’s</a:t>
            </a:r>
            <a:r>
              <a:rPr lang="en-US" b="0" i="0">
                <a:solidFill>
                  <a:srgbClr val="222222"/>
                </a:solidFill>
                <a:effectLst/>
                <a:highlight>
                  <a:srgbClr val="FFFFFF"/>
                </a:highlight>
                <a:latin typeface="open sans" panose="020B0606030504020204" pitchFamily="34" charset="0"/>
              </a:rPr>
              <a:t> configuration API, you can:</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Consume configuration items that are returned as read-only key/value pairs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Subscribe to changes whenever a configuration item changes</a:t>
            </a:r>
          </a:p>
          <a:p>
            <a:endParaRPr lang="es-ES"/>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35</a:t>
            </a:fld>
            <a:endParaRPr lang="es-ES_tradnl"/>
          </a:p>
        </p:txBody>
      </p:sp>
    </p:spTree>
    <p:extLst>
      <p:ext uri="{BB962C8B-B14F-4D97-AF65-F5344CB8AC3E}">
        <p14:creationId xmlns:p14="http://schemas.microsoft.com/office/powerpoint/2010/main" val="4015596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22222"/>
                </a:solidFill>
                <a:effectLst/>
                <a:highlight>
                  <a:srgbClr val="FFFFFF"/>
                </a:highlight>
                <a:latin typeface="open sans" panose="020B0606030504020204" pitchFamily="34" charset="0"/>
              </a:rPr>
              <a:t>Overview of the distributed lock API building block</a:t>
            </a:r>
          </a:p>
          <a:p>
            <a:pPr algn="l"/>
            <a:endParaRPr lang="en-US" b="1"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Locks are used to provide mutually exclusive access to a resource. For example, you can use a lock to:</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Provide exclusive access to a database row, table, or an entire database</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Lock reading messages from a queue in a sequential manner</a:t>
            </a:r>
          </a:p>
          <a:p>
            <a:pPr marL="171450" indent="-171450" algn="l">
              <a:buFont typeface="Arial" panose="020B0604020202020204" pitchFamily="34" charset="0"/>
              <a:buChar char="•"/>
            </a:pPr>
            <a:endParaRPr lang="en-US" b="0"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Any resource that is shared where updates occur can be the target for a lock. Locks are usually used on operations that mutate state, not on reads.</a:t>
            </a:r>
          </a:p>
          <a:p>
            <a:pPr algn="l"/>
            <a:r>
              <a:rPr lang="en-US" b="0" i="0">
                <a:solidFill>
                  <a:srgbClr val="222222"/>
                </a:solidFill>
                <a:effectLst/>
                <a:highlight>
                  <a:srgbClr val="FFFFFF"/>
                </a:highlight>
                <a:latin typeface="open sans" panose="020B0606030504020204" pitchFamily="34" charset="0"/>
              </a:rPr>
              <a:t>Each lock has a name. The application determines the resources that the named lock accesses. Typically, multiple instances of the same application use this named lock to exclusively access the resource and perform updates.</a:t>
            </a:r>
          </a:p>
          <a:p>
            <a:pPr algn="l"/>
            <a:r>
              <a:rPr lang="en-US" b="0" i="0">
                <a:solidFill>
                  <a:srgbClr val="222222"/>
                </a:solidFill>
                <a:effectLst/>
                <a:highlight>
                  <a:srgbClr val="FFFFFF"/>
                </a:highlight>
                <a:latin typeface="open sans" panose="020B0606030504020204" pitchFamily="34" charset="0"/>
              </a:rPr>
              <a:t>For example, in the competing consumer pattern, multiple instances of an application access a queue. You can decide that you want to lock the queue while the application is running its business logic.</a:t>
            </a:r>
          </a:p>
          <a:p>
            <a:pPr algn="l"/>
            <a:r>
              <a:rPr lang="en-US" b="0" i="0">
                <a:solidFill>
                  <a:srgbClr val="222222"/>
                </a:solidFill>
                <a:effectLst/>
                <a:highlight>
                  <a:srgbClr val="FFFFFF"/>
                </a:highlight>
                <a:latin typeface="open sans" panose="020B0606030504020204" pitchFamily="34" charset="0"/>
              </a:rPr>
              <a:t>In the diagram below, two instances of the same application, App1, use the </a:t>
            </a:r>
            <a:r>
              <a:rPr lang="en-US" b="0" i="0" u="none" strike="noStrike">
                <a:solidFill>
                  <a:srgbClr val="3176D9"/>
                </a:solidFill>
                <a:effectLst/>
                <a:highlight>
                  <a:srgbClr val="FFFFFF"/>
                </a:highlight>
                <a:latin typeface="open sans" panose="020B0606030504020204" pitchFamily="34" charset="0"/>
                <a:hlinkClick r:id="rId3"/>
              </a:rPr>
              <a:t>Redis lock component</a:t>
            </a:r>
            <a:r>
              <a:rPr lang="en-US" b="0" i="0">
                <a:solidFill>
                  <a:srgbClr val="222222"/>
                </a:solidFill>
                <a:effectLst/>
                <a:highlight>
                  <a:srgbClr val="FFFFFF"/>
                </a:highlight>
                <a:latin typeface="open sans" panose="020B0606030504020204" pitchFamily="34" charset="0"/>
              </a:rPr>
              <a:t> to take a lock on a shared resource.</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The first app instance acquires the named lock and gets exclusive access.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The second app instance is unable to acquire the lock and therefore is not allowed to access the resource until the lock is released, either:</a:t>
            </a:r>
          </a:p>
          <a:p>
            <a:pPr marL="742950" lvl="1" indent="-2857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Explicitly by the application through the unlock API, or</a:t>
            </a:r>
          </a:p>
          <a:p>
            <a:pPr marL="742950" lvl="1" indent="-2857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After a period of time, due to a lease timeout.</a:t>
            </a:r>
          </a:p>
          <a:p>
            <a:endParaRPr lang="es-ES"/>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36</a:t>
            </a:fld>
            <a:endParaRPr lang="es-ES_tradnl"/>
          </a:p>
        </p:txBody>
      </p:sp>
    </p:spTree>
    <p:extLst>
      <p:ext uri="{BB962C8B-B14F-4D97-AF65-F5344CB8AC3E}">
        <p14:creationId xmlns:p14="http://schemas.microsoft.com/office/powerpoint/2010/main" val="1094089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22222"/>
                </a:solidFill>
                <a:effectLst/>
                <a:highlight>
                  <a:srgbClr val="FFFFFF"/>
                </a:highlight>
                <a:latin typeface="open sans" panose="020B0606030504020204" pitchFamily="34" charset="0"/>
              </a:rPr>
              <a:t>Overview of </a:t>
            </a:r>
            <a:r>
              <a:rPr lang="en-US" b="1" i="0" err="1">
                <a:solidFill>
                  <a:srgbClr val="222222"/>
                </a:solidFill>
                <a:effectLst/>
                <a:highlight>
                  <a:srgbClr val="FFFFFF"/>
                </a:highlight>
                <a:latin typeface="open sans" panose="020B0606030504020204" pitchFamily="34" charset="0"/>
              </a:rPr>
              <a:t>Dapr</a:t>
            </a:r>
            <a:r>
              <a:rPr lang="en-US" b="1" i="0">
                <a:solidFill>
                  <a:srgbClr val="222222"/>
                </a:solidFill>
                <a:effectLst/>
                <a:highlight>
                  <a:srgbClr val="FFFFFF"/>
                </a:highlight>
                <a:latin typeface="open sans" panose="020B0606030504020204" pitchFamily="34" charset="0"/>
              </a:rPr>
              <a:t> Workflow</a:t>
            </a:r>
          </a:p>
          <a:p>
            <a:pPr algn="l"/>
            <a:endParaRPr lang="en-US" b="0" i="0">
              <a:solidFill>
                <a:srgbClr val="222222"/>
              </a:solidFill>
              <a:effectLst/>
              <a:highlight>
                <a:srgbClr val="FFFFFF"/>
              </a:highlight>
              <a:latin typeface="open sans" panose="020B0606030504020204" pitchFamily="34" charset="0"/>
            </a:endParaRPr>
          </a:p>
          <a:p>
            <a:pPr algn="l"/>
            <a:r>
              <a:rPr lang="en-US" b="0" i="0" err="1">
                <a:solidFill>
                  <a:srgbClr val="222222"/>
                </a:solidFill>
                <a:effectLst/>
                <a:highlight>
                  <a:srgbClr val="FFFFFF"/>
                </a:highlight>
                <a:latin typeface="open sans" panose="020B0606030504020204" pitchFamily="34" charset="0"/>
              </a:rPr>
              <a:t>Dapr</a:t>
            </a:r>
            <a:r>
              <a:rPr lang="en-US" b="0" i="0">
                <a:solidFill>
                  <a:srgbClr val="222222"/>
                </a:solidFill>
                <a:effectLst/>
                <a:highlight>
                  <a:srgbClr val="FFFFFF"/>
                </a:highlight>
                <a:latin typeface="open sans" panose="020B0606030504020204" pitchFamily="34" charset="0"/>
              </a:rPr>
              <a:t> workflow makes it easy for developers to write business logic and integrations in a reliable way. Since </a:t>
            </a:r>
            <a:r>
              <a:rPr lang="en-US" b="0" i="0" err="1">
                <a:solidFill>
                  <a:srgbClr val="222222"/>
                </a:solidFill>
                <a:effectLst/>
                <a:highlight>
                  <a:srgbClr val="FFFFFF"/>
                </a:highlight>
                <a:latin typeface="open sans" panose="020B0606030504020204" pitchFamily="34" charset="0"/>
              </a:rPr>
              <a:t>Dapr</a:t>
            </a:r>
            <a:r>
              <a:rPr lang="en-US" b="0" i="0">
                <a:solidFill>
                  <a:srgbClr val="222222"/>
                </a:solidFill>
                <a:effectLst/>
                <a:highlight>
                  <a:srgbClr val="FFFFFF"/>
                </a:highlight>
                <a:latin typeface="open sans" panose="020B0606030504020204" pitchFamily="34" charset="0"/>
              </a:rPr>
              <a:t> workflows are stateful, they support long-running and fault-tolerant applications, ideal for orchestrating microservices. </a:t>
            </a:r>
            <a:r>
              <a:rPr lang="en-US" b="0" i="0" err="1">
                <a:solidFill>
                  <a:srgbClr val="222222"/>
                </a:solidFill>
                <a:effectLst/>
                <a:highlight>
                  <a:srgbClr val="FFFFFF"/>
                </a:highlight>
                <a:latin typeface="open sans" panose="020B0606030504020204" pitchFamily="34" charset="0"/>
              </a:rPr>
              <a:t>Dapr</a:t>
            </a:r>
            <a:r>
              <a:rPr lang="en-US" b="0" i="0">
                <a:solidFill>
                  <a:srgbClr val="222222"/>
                </a:solidFill>
                <a:effectLst/>
                <a:highlight>
                  <a:srgbClr val="FFFFFF"/>
                </a:highlight>
                <a:latin typeface="open sans" panose="020B0606030504020204" pitchFamily="34" charset="0"/>
              </a:rPr>
              <a:t> workflow works seamlessly with other </a:t>
            </a:r>
            <a:r>
              <a:rPr lang="en-US" b="0" i="0" err="1">
                <a:solidFill>
                  <a:srgbClr val="222222"/>
                </a:solidFill>
                <a:effectLst/>
                <a:highlight>
                  <a:srgbClr val="FFFFFF"/>
                </a:highlight>
                <a:latin typeface="open sans" panose="020B0606030504020204" pitchFamily="34" charset="0"/>
              </a:rPr>
              <a:t>Dapr</a:t>
            </a:r>
            <a:r>
              <a:rPr lang="en-US" b="0" i="0">
                <a:solidFill>
                  <a:srgbClr val="222222"/>
                </a:solidFill>
                <a:effectLst/>
                <a:highlight>
                  <a:srgbClr val="FFFFFF"/>
                </a:highlight>
                <a:latin typeface="open sans" panose="020B0606030504020204" pitchFamily="34" charset="0"/>
              </a:rPr>
              <a:t> building blocks, such as service invocation, pub/sub, state management, and bindings.</a:t>
            </a:r>
          </a:p>
          <a:p>
            <a:pPr algn="l"/>
            <a:r>
              <a:rPr lang="en-US" b="0" i="0">
                <a:solidFill>
                  <a:srgbClr val="222222"/>
                </a:solidFill>
                <a:effectLst/>
                <a:highlight>
                  <a:srgbClr val="FFFFFF"/>
                </a:highlight>
                <a:latin typeface="open sans" panose="020B0606030504020204" pitchFamily="34" charset="0"/>
              </a:rPr>
              <a:t>The durable, resilient </a:t>
            </a:r>
            <a:r>
              <a:rPr lang="en-US" b="0" i="0" err="1">
                <a:solidFill>
                  <a:srgbClr val="222222"/>
                </a:solidFill>
                <a:effectLst/>
                <a:highlight>
                  <a:srgbClr val="FFFFFF"/>
                </a:highlight>
                <a:latin typeface="open sans" panose="020B0606030504020204" pitchFamily="34" charset="0"/>
              </a:rPr>
              <a:t>Dapr</a:t>
            </a:r>
            <a:r>
              <a:rPr lang="en-US" b="0" i="0">
                <a:solidFill>
                  <a:srgbClr val="222222"/>
                </a:solidFill>
                <a:effectLst/>
                <a:highlight>
                  <a:srgbClr val="FFFFFF"/>
                </a:highlight>
                <a:latin typeface="open sans" panose="020B0606030504020204" pitchFamily="34" charset="0"/>
              </a:rPr>
              <a:t> Workflow capability:</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Offers a built-in workflow runtime for driving </a:t>
            </a:r>
            <a:r>
              <a:rPr lang="en-US" b="0" i="0" err="1">
                <a:solidFill>
                  <a:srgbClr val="222222"/>
                </a:solidFill>
                <a:effectLst/>
                <a:highlight>
                  <a:srgbClr val="FFFFFF"/>
                </a:highlight>
                <a:latin typeface="open sans" panose="020B0606030504020204" pitchFamily="34" charset="0"/>
              </a:rPr>
              <a:t>Dapr</a:t>
            </a:r>
            <a:r>
              <a:rPr lang="en-US" b="0" i="0">
                <a:solidFill>
                  <a:srgbClr val="222222"/>
                </a:solidFill>
                <a:effectLst/>
                <a:highlight>
                  <a:srgbClr val="FFFFFF"/>
                </a:highlight>
                <a:latin typeface="open sans" panose="020B0606030504020204" pitchFamily="34" charset="0"/>
              </a:rPr>
              <a:t> Workflow execution.</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Provides SDKs for authoring workflows in code, using any language.</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Provides HTTP and </a:t>
            </a:r>
            <a:r>
              <a:rPr lang="en-US" b="0" i="0" err="1">
                <a:solidFill>
                  <a:srgbClr val="222222"/>
                </a:solidFill>
                <a:effectLst/>
                <a:highlight>
                  <a:srgbClr val="FFFFFF"/>
                </a:highlight>
                <a:latin typeface="open sans" panose="020B0606030504020204" pitchFamily="34" charset="0"/>
              </a:rPr>
              <a:t>gRPC</a:t>
            </a:r>
            <a:r>
              <a:rPr lang="en-US" b="0" i="0">
                <a:solidFill>
                  <a:srgbClr val="222222"/>
                </a:solidFill>
                <a:effectLst/>
                <a:highlight>
                  <a:srgbClr val="FFFFFF"/>
                </a:highlight>
                <a:latin typeface="open sans" panose="020B0606030504020204" pitchFamily="34" charset="0"/>
              </a:rPr>
              <a:t> APIs for managing workflows (start, query, pause/resume, raise event, terminate, purge).</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Integrates with any other workflow runtime via workflow components.</a:t>
            </a:r>
          </a:p>
          <a:p>
            <a:endParaRPr lang="es-ES"/>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37</a:t>
            </a:fld>
            <a:endParaRPr lang="es-ES_tradnl"/>
          </a:p>
        </p:txBody>
      </p:sp>
    </p:spTree>
    <p:extLst>
      <p:ext uri="{BB962C8B-B14F-4D97-AF65-F5344CB8AC3E}">
        <p14:creationId xmlns:p14="http://schemas.microsoft.com/office/powerpoint/2010/main" val="3264379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22222"/>
                </a:solidFill>
                <a:effectLst/>
                <a:highlight>
                  <a:srgbClr val="FFFFFF"/>
                </a:highlight>
                <a:latin typeface="open sans" panose="020B0606030504020204" pitchFamily="34" charset="0"/>
              </a:rPr>
              <a:t>Overview of </a:t>
            </a:r>
            <a:r>
              <a:rPr lang="en-US" b="1" i="0" err="1">
                <a:solidFill>
                  <a:srgbClr val="222222"/>
                </a:solidFill>
                <a:effectLst/>
                <a:highlight>
                  <a:srgbClr val="FFFFFF"/>
                </a:highlight>
                <a:latin typeface="open sans" panose="020B0606030504020204" pitchFamily="34" charset="0"/>
              </a:rPr>
              <a:t>Dapr</a:t>
            </a:r>
            <a:r>
              <a:rPr lang="en-US" b="1" i="0">
                <a:solidFill>
                  <a:srgbClr val="222222"/>
                </a:solidFill>
                <a:effectLst/>
                <a:highlight>
                  <a:srgbClr val="FFFFFF"/>
                </a:highlight>
                <a:latin typeface="open sans" panose="020B0606030504020204" pitchFamily="34" charset="0"/>
              </a:rPr>
              <a:t> Cryptography</a:t>
            </a:r>
          </a:p>
          <a:p>
            <a:pPr algn="l"/>
            <a:endParaRPr lang="en-US" b="0"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With the cryptography building block, you can leverage cryptography in a safe and consistent way. </a:t>
            </a:r>
          </a:p>
          <a:p>
            <a:pPr algn="l"/>
            <a:r>
              <a:rPr lang="en-US" b="0" i="0" err="1">
                <a:solidFill>
                  <a:srgbClr val="222222"/>
                </a:solidFill>
                <a:effectLst/>
                <a:highlight>
                  <a:srgbClr val="FFFFFF"/>
                </a:highlight>
                <a:latin typeface="open sans" panose="020B0606030504020204" pitchFamily="34" charset="0"/>
              </a:rPr>
              <a:t>Dapr</a:t>
            </a:r>
            <a:r>
              <a:rPr lang="en-US" b="0" i="0">
                <a:solidFill>
                  <a:srgbClr val="222222"/>
                </a:solidFill>
                <a:effectLst/>
                <a:highlight>
                  <a:srgbClr val="FFFFFF"/>
                </a:highlight>
                <a:latin typeface="open sans" panose="020B0606030504020204" pitchFamily="34" charset="0"/>
              </a:rPr>
              <a:t> exposes APIs that allow you to perform operations, such as encrypting and decrypting messages, within key vaults or the </a:t>
            </a:r>
            <a:r>
              <a:rPr lang="en-US" b="0" i="0" err="1">
                <a:solidFill>
                  <a:srgbClr val="222222"/>
                </a:solidFill>
                <a:effectLst/>
                <a:highlight>
                  <a:srgbClr val="FFFFFF"/>
                </a:highlight>
                <a:latin typeface="open sans" panose="020B0606030504020204" pitchFamily="34" charset="0"/>
              </a:rPr>
              <a:t>Dapr</a:t>
            </a:r>
            <a:r>
              <a:rPr lang="en-US" b="0" i="0">
                <a:solidFill>
                  <a:srgbClr val="222222"/>
                </a:solidFill>
                <a:effectLst/>
                <a:highlight>
                  <a:srgbClr val="FFFFFF"/>
                </a:highlight>
                <a:latin typeface="open sans" panose="020B0606030504020204" pitchFamily="34" charset="0"/>
              </a:rPr>
              <a:t> sidecar, without exposing cryptographic keys to your application</a:t>
            </a:r>
          </a:p>
          <a:p>
            <a:endParaRPr lang="es-ES"/>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38</a:t>
            </a:fld>
            <a:endParaRPr lang="es-ES_tradnl"/>
          </a:p>
        </p:txBody>
      </p:sp>
    </p:spTree>
    <p:extLst>
      <p:ext uri="{BB962C8B-B14F-4D97-AF65-F5344CB8AC3E}">
        <p14:creationId xmlns:p14="http://schemas.microsoft.com/office/powerpoint/2010/main" val="3120093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22222"/>
                </a:solidFill>
                <a:effectLst/>
                <a:highlight>
                  <a:srgbClr val="FFFFFF"/>
                </a:highlight>
                <a:latin typeface="open sans" panose="020B0606030504020204" pitchFamily="34" charset="0"/>
              </a:rPr>
              <a:t>Configure policies and monitor app and sidecar health</a:t>
            </a:r>
          </a:p>
          <a:p>
            <a:pPr algn="l"/>
            <a:endParaRPr lang="en-US" b="1"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Distributed applications are commonly comprised of many microservices, with dozens - sometimes hundreds - of instances scaling across underlying infrastructure. </a:t>
            </a:r>
          </a:p>
          <a:p>
            <a:pPr algn="l"/>
            <a:r>
              <a:rPr lang="en-US" b="0" i="0">
                <a:solidFill>
                  <a:srgbClr val="222222"/>
                </a:solidFill>
                <a:effectLst/>
                <a:highlight>
                  <a:srgbClr val="FFFFFF"/>
                </a:highlight>
                <a:latin typeface="open sans" panose="020B0606030504020204" pitchFamily="34" charset="0"/>
              </a:rPr>
              <a:t>As these distributed solutions grow in size and complexity, the potential for system failures inevitably increases. </a:t>
            </a:r>
          </a:p>
          <a:p>
            <a:pPr algn="l"/>
            <a:r>
              <a:rPr lang="en-US" b="0" i="0">
                <a:solidFill>
                  <a:srgbClr val="222222"/>
                </a:solidFill>
                <a:effectLst/>
                <a:highlight>
                  <a:srgbClr val="FFFFFF"/>
                </a:highlight>
                <a:latin typeface="open sans" panose="020B0606030504020204" pitchFamily="34" charset="0"/>
              </a:rPr>
              <a:t>Service instances can fail or become unresponsive due to any number of issues, including hardware failures, unexpected throughput, or application lifecycle events, such as scaling out and application restarts. Designing and implementing a self-healing solution with the ability to detect, mitigate, and respond to failure is critical</a:t>
            </a:r>
          </a:p>
          <a:p>
            <a:endParaRPr lang="es-ES"/>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41</a:t>
            </a:fld>
            <a:endParaRPr lang="es-ES_tradnl"/>
          </a:p>
        </p:txBody>
      </p:sp>
    </p:spTree>
    <p:extLst>
      <p:ext uri="{BB962C8B-B14F-4D97-AF65-F5344CB8AC3E}">
        <p14:creationId xmlns:p14="http://schemas.microsoft.com/office/powerpoint/2010/main" val="2769259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normAutofit fontScale="77500" lnSpcReduction="20000"/>
          </a:bodyPr>
          <a:lstStyle/>
          <a:p>
            <a:pPr algn="l"/>
            <a:r>
              <a:rPr lang="en-US" b="0" i="0">
                <a:solidFill>
                  <a:srgbClr val="111111"/>
                </a:solidFill>
                <a:effectLst/>
                <a:latin typeface="-apple-system"/>
              </a:rPr>
              <a:t>In the context of </a:t>
            </a:r>
            <a:r>
              <a:rPr lang="en-US" b="1" i="0">
                <a:solidFill>
                  <a:srgbClr val="111111"/>
                </a:solidFill>
                <a:effectLst/>
                <a:latin typeface="-apple-system"/>
              </a:rPr>
              <a:t>.NET</a:t>
            </a:r>
            <a:r>
              <a:rPr lang="en-US" b="0" i="0">
                <a:solidFill>
                  <a:srgbClr val="111111"/>
                </a:solidFill>
                <a:effectLst/>
                <a:latin typeface="-apple-system"/>
              </a:rPr>
              <a:t>, a </a:t>
            </a:r>
            <a:r>
              <a:rPr lang="en-US" b="1" i="0">
                <a:solidFill>
                  <a:srgbClr val="111111"/>
                </a:solidFill>
                <a:effectLst/>
                <a:latin typeface="-apple-system"/>
              </a:rPr>
              <a:t>workload</a:t>
            </a:r>
            <a:r>
              <a:rPr lang="en-US" b="0" i="0">
                <a:solidFill>
                  <a:srgbClr val="111111"/>
                </a:solidFill>
                <a:effectLst/>
                <a:latin typeface="-apple-system"/>
              </a:rPr>
              <a:t> refers to a set of optional components and tools that can be installed on top of the </a:t>
            </a:r>
            <a:r>
              <a:rPr lang="en-US" b="1" i="0">
                <a:solidFill>
                  <a:srgbClr val="111111"/>
                </a:solidFill>
                <a:effectLst/>
                <a:latin typeface="-apple-system"/>
              </a:rPr>
              <a:t>.NET SDK</a:t>
            </a:r>
            <a:r>
              <a:rPr lang="en-US" b="0" i="0">
                <a:solidFill>
                  <a:srgbClr val="111111"/>
                </a:solidFill>
                <a:effectLst/>
                <a:latin typeface="-apple-system"/>
              </a:rPr>
              <a:t>. These workloads provide support for various application types and scenarios. Let me break it down for you:</a:t>
            </a:r>
          </a:p>
          <a:p>
            <a:pPr algn="l">
              <a:buFont typeface="+mj-lt"/>
              <a:buAutoNum type="arabicPeriod"/>
            </a:pPr>
            <a:r>
              <a:rPr lang="en-US" b="1" i="0">
                <a:solidFill>
                  <a:srgbClr val="111111"/>
                </a:solidFill>
                <a:effectLst/>
                <a:latin typeface="-apple-system"/>
              </a:rPr>
              <a:t>What is a Workload?</a:t>
            </a:r>
            <a:endParaRPr lang="en-US" b="0" i="0">
              <a:solidFill>
                <a:srgbClr val="111111"/>
              </a:solidFill>
              <a:effectLst/>
              <a:latin typeface="-apple-system"/>
            </a:endParaRPr>
          </a:p>
          <a:p>
            <a:pPr marL="742950" lvl="1" indent="-285750" algn="l">
              <a:buFont typeface="+mj-lt"/>
              <a:buAutoNum type="arabicPeriod"/>
            </a:pPr>
            <a:r>
              <a:rPr lang="en-US" b="0" i="0">
                <a:solidFill>
                  <a:srgbClr val="111111"/>
                </a:solidFill>
                <a:effectLst/>
                <a:latin typeface="-apple-system"/>
              </a:rPr>
              <a:t>A workload is a collection of tools, libraries, and templates that cater to specific development needs.</a:t>
            </a:r>
          </a:p>
          <a:p>
            <a:pPr marL="742950" lvl="1" indent="-285750" algn="l">
              <a:buFont typeface="+mj-lt"/>
              <a:buAutoNum type="arabicPeriod"/>
            </a:pPr>
            <a:r>
              <a:rPr lang="en-US" b="0" i="0">
                <a:solidFill>
                  <a:srgbClr val="111111"/>
                </a:solidFill>
                <a:effectLst/>
                <a:latin typeface="-apple-system"/>
              </a:rPr>
              <a:t>Workloads are designed to enhance your development experience by providing targeted functionality.</a:t>
            </a:r>
          </a:p>
          <a:p>
            <a:pPr marL="742950" lvl="1" indent="-285750" algn="l">
              <a:buFont typeface="+mj-lt"/>
              <a:buAutoNum type="arabicPeriod"/>
            </a:pPr>
            <a:r>
              <a:rPr lang="en-US" b="0" i="0">
                <a:solidFill>
                  <a:srgbClr val="111111"/>
                </a:solidFill>
                <a:effectLst/>
                <a:latin typeface="-apple-system"/>
              </a:rPr>
              <a:t>They can include features related to specific frameworks, platforms, or application types.</a:t>
            </a:r>
          </a:p>
          <a:p>
            <a:pPr algn="l">
              <a:buFont typeface="+mj-lt"/>
              <a:buAutoNum type="arabicPeriod"/>
            </a:pPr>
            <a:r>
              <a:rPr lang="en-US" b="1" i="0">
                <a:solidFill>
                  <a:srgbClr val="111111"/>
                </a:solidFill>
                <a:effectLst/>
                <a:latin typeface="-apple-system"/>
              </a:rPr>
              <a:t>Installing Workloads:</a:t>
            </a:r>
            <a:endParaRPr lang="en-US" b="0" i="0">
              <a:solidFill>
                <a:srgbClr val="111111"/>
              </a:solidFill>
              <a:effectLst/>
              <a:latin typeface="-apple-system"/>
            </a:endParaRPr>
          </a:p>
          <a:p>
            <a:pPr marL="742950" lvl="1" indent="-285750" algn="l">
              <a:buFont typeface="+mj-lt"/>
              <a:buAutoNum type="arabicPeriod"/>
            </a:pPr>
            <a:r>
              <a:rPr lang="en-US" b="0" i="0">
                <a:solidFill>
                  <a:srgbClr val="111111"/>
                </a:solidFill>
                <a:effectLst/>
                <a:latin typeface="-apple-system"/>
              </a:rPr>
              <a:t>You can use the dotnet workload install command to install one or more optional workloads.</a:t>
            </a:r>
          </a:p>
          <a:p>
            <a:pPr marL="742950" lvl="1" indent="-285750" algn="l">
              <a:buFont typeface="+mj-lt"/>
              <a:buAutoNum type="arabicPeriod"/>
            </a:pPr>
            <a:r>
              <a:rPr lang="en-US" b="0" i="0">
                <a:solidFill>
                  <a:srgbClr val="111111"/>
                </a:solidFill>
                <a:effectLst/>
                <a:latin typeface="-apple-system"/>
              </a:rPr>
              <a:t>These workloads extend the capabilities of the .NET SDK.</a:t>
            </a:r>
          </a:p>
          <a:p>
            <a:pPr marL="742950" lvl="1" indent="-285750" algn="l">
              <a:buFont typeface="+mj-lt"/>
              <a:buAutoNum type="arabicPeriod"/>
            </a:pPr>
            <a:r>
              <a:rPr lang="en-US" b="0" i="0">
                <a:solidFill>
                  <a:srgbClr val="111111"/>
                </a:solidFill>
                <a:effectLst/>
                <a:latin typeface="-apple-system"/>
                <a:hlinkClick r:id="rId3"/>
              </a:rPr>
              <a:t>For example, if you’re building a </a:t>
            </a:r>
            <a:r>
              <a:rPr lang="en-US" b="1" i="0">
                <a:solidFill>
                  <a:srgbClr val="111111"/>
                </a:solidFill>
                <a:effectLst/>
                <a:latin typeface="-apple-system"/>
                <a:hlinkClick r:id="rId3"/>
              </a:rPr>
              <a:t>.NET MAUI</a:t>
            </a:r>
            <a:r>
              <a:rPr lang="en-US" b="0" i="0">
                <a:solidFill>
                  <a:srgbClr val="111111"/>
                </a:solidFill>
                <a:effectLst/>
                <a:latin typeface="-apple-system"/>
                <a:hlinkClick r:id="rId3"/>
              </a:rPr>
              <a:t> app or a </a:t>
            </a:r>
            <a:r>
              <a:rPr lang="en-US" b="1" i="0" err="1">
                <a:solidFill>
                  <a:srgbClr val="111111"/>
                </a:solidFill>
                <a:effectLst/>
                <a:latin typeface="-apple-system"/>
                <a:hlinkClick r:id="rId3"/>
              </a:rPr>
              <a:t>Blazor</a:t>
            </a:r>
            <a:r>
              <a:rPr lang="en-US" b="1" i="0">
                <a:solidFill>
                  <a:srgbClr val="111111"/>
                </a:solidFill>
                <a:effectLst/>
                <a:latin typeface="-apple-system"/>
                <a:hlinkClick r:id="rId3"/>
              </a:rPr>
              <a:t> </a:t>
            </a:r>
            <a:r>
              <a:rPr lang="en-US" b="1" i="0" err="1">
                <a:solidFill>
                  <a:srgbClr val="111111"/>
                </a:solidFill>
                <a:effectLst/>
                <a:latin typeface="-apple-system"/>
                <a:hlinkClick r:id="rId3"/>
              </a:rPr>
              <a:t>WebAssembly</a:t>
            </a:r>
            <a:r>
              <a:rPr lang="en-US" b="1" i="0">
                <a:solidFill>
                  <a:srgbClr val="111111"/>
                </a:solidFill>
                <a:effectLst/>
                <a:latin typeface="-apple-system"/>
                <a:hlinkClick r:id="rId3"/>
              </a:rPr>
              <a:t> AOT</a:t>
            </a:r>
            <a:r>
              <a:rPr lang="en-US" b="0" i="0">
                <a:solidFill>
                  <a:srgbClr val="111111"/>
                </a:solidFill>
                <a:effectLst/>
                <a:latin typeface="-apple-system"/>
                <a:hlinkClick r:id="rId3"/>
              </a:rPr>
              <a:t> project, you can install the relevant workloads to streamline your development process</a:t>
            </a:r>
            <a:r>
              <a:rPr lang="en-US" b="0" i="0" baseline="30000">
                <a:solidFill>
                  <a:srgbClr val="111111"/>
                </a:solidFill>
                <a:effectLst/>
                <a:latin typeface="-apple-system"/>
                <a:hlinkClick r:id="rId3"/>
              </a:rPr>
              <a:t>1</a:t>
            </a:r>
            <a:r>
              <a:rPr lang="en-US" b="0" i="0" baseline="30000">
                <a:solidFill>
                  <a:srgbClr val="111111"/>
                </a:solidFill>
                <a:effectLst/>
                <a:latin typeface="-apple-system"/>
                <a:hlinkClick r:id="rId4"/>
              </a:rPr>
              <a:t>2</a:t>
            </a:r>
            <a:r>
              <a:rPr lang="en-US" b="0" i="0">
                <a:solidFill>
                  <a:srgbClr val="111111"/>
                </a:solidFill>
                <a:effectLst/>
                <a:latin typeface="-apple-system"/>
              </a:rPr>
              <a:t>.</a:t>
            </a:r>
          </a:p>
          <a:p>
            <a:pPr algn="l">
              <a:buFont typeface="+mj-lt"/>
              <a:buAutoNum type="arabicPeriod"/>
            </a:pPr>
            <a:r>
              <a:rPr lang="en-US" b="1" i="0">
                <a:solidFill>
                  <a:srgbClr val="111111"/>
                </a:solidFill>
                <a:effectLst/>
                <a:latin typeface="-apple-system"/>
              </a:rPr>
              <a:t>How to Use Workloads:</a:t>
            </a:r>
            <a:endParaRPr lang="en-US" b="0" i="0">
              <a:solidFill>
                <a:srgbClr val="111111"/>
              </a:solidFill>
              <a:effectLst/>
              <a:latin typeface="-apple-system"/>
            </a:endParaRPr>
          </a:p>
          <a:p>
            <a:pPr marL="742950" lvl="1" indent="-285750" algn="l">
              <a:buFont typeface="+mj-lt"/>
              <a:buAutoNum type="arabicPeriod"/>
            </a:pPr>
            <a:r>
              <a:rPr lang="en-US" b="0" i="0">
                <a:solidFill>
                  <a:srgbClr val="111111"/>
                </a:solidFill>
                <a:effectLst/>
                <a:latin typeface="-apple-system"/>
              </a:rPr>
              <a:t>To explore available workloads, you can use the dotnet workload search command.</a:t>
            </a:r>
          </a:p>
          <a:p>
            <a:pPr marL="742950" lvl="1" indent="-285750" algn="l">
              <a:buFont typeface="+mj-lt"/>
              <a:buAutoNum type="arabicPeriod"/>
            </a:pPr>
            <a:r>
              <a:rPr lang="en-US" b="0" i="0">
                <a:solidFill>
                  <a:srgbClr val="111111"/>
                </a:solidFill>
                <a:effectLst/>
                <a:latin typeface="-apple-system"/>
              </a:rPr>
              <a:t>Once you identify the workload you need, install it using the dotnet workload install &lt;WORKLOAD_ID&gt; syntax.</a:t>
            </a:r>
          </a:p>
          <a:p>
            <a:pPr marL="742950" lvl="1" indent="-285750" algn="l">
              <a:buFont typeface="+mj-lt"/>
              <a:buAutoNum type="arabicPeriod"/>
            </a:pPr>
            <a:r>
              <a:rPr lang="en-US" b="0" i="0">
                <a:solidFill>
                  <a:srgbClr val="111111"/>
                </a:solidFill>
                <a:effectLst/>
                <a:latin typeface="-apple-system"/>
              </a:rPr>
              <a:t>Workloads can provide support for cross-platform development, specific frameworks, and other specialized scenarios.</a:t>
            </a:r>
          </a:p>
          <a:p>
            <a:pPr algn="l">
              <a:buFont typeface="+mj-lt"/>
              <a:buAutoNum type="arabicPeriod"/>
            </a:pPr>
            <a:r>
              <a:rPr lang="en-US" b="1" i="0">
                <a:solidFill>
                  <a:srgbClr val="111111"/>
                </a:solidFill>
                <a:effectLst/>
                <a:latin typeface="-apple-system"/>
              </a:rPr>
              <a:t>Manifests and Versioning:</a:t>
            </a:r>
            <a:endParaRPr lang="en-US" b="0" i="0">
              <a:solidFill>
                <a:srgbClr val="111111"/>
              </a:solidFill>
              <a:effectLst/>
              <a:latin typeface="-apple-system"/>
            </a:endParaRPr>
          </a:p>
          <a:p>
            <a:pPr marL="742950" lvl="1" indent="-285750" algn="l">
              <a:buFont typeface="+mj-lt"/>
              <a:buAutoNum type="arabicPeriod"/>
            </a:pPr>
            <a:r>
              <a:rPr lang="en-US" b="0" i="0">
                <a:solidFill>
                  <a:srgbClr val="111111"/>
                </a:solidFill>
                <a:effectLst/>
                <a:latin typeface="-apple-system"/>
              </a:rPr>
              <a:t>Workload installation relies on manifests that maintain information about required assets.</a:t>
            </a:r>
          </a:p>
          <a:p>
            <a:pPr marL="742950" lvl="1" indent="-285750" algn="l">
              <a:buFont typeface="+mj-lt"/>
              <a:buAutoNum type="arabicPeriod"/>
            </a:pPr>
            <a:r>
              <a:rPr lang="en-US" b="0" i="0">
                <a:solidFill>
                  <a:srgbClr val="111111"/>
                </a:solidFill>
                <a:effectLst/>
                <a:latin typeface="-apple-system"/>
              </a:rPr>
              <a:t>The dotnet workload install command downloads the latest manifests before installing a workload.</a:t>
            </a:r>
          </a:p>
          <a:p>
            <a:pPr marL="742950" lvl="1" indent="-285750" algn="l">
              <a:buFont typeface="+mj-lt"/>
              <a:buAutoNum type="arabicPeriod"/>
            </a:pPr>
            <a:r>
              <a:rPr lang="en-US" b="0" i="0">
                <a:solidFill>
                  <a:srgbClr val="111111"/>
                </a:solidFill>
                <a:effectLst/>
                <a:latin typeface="-apple-system"/>
              </a:rPr>
              <a:t>These manifests help locate and download the necessary components.</a:t>
            </a:r>
          </a:p>
          <a:p>
            <a:pPr marL="742950" lvl="1" indent="-285750" algn="l">
              <a:buFont typeface="+mj-lt"/>
              <a:buAutoNum type="arabicPeriod"/>
            </a:pPr>
            <a:r>
              <a:rPr lang="en-US" b="0" i="0">
                <a:solidFill>
                  <a:srgbClr val="111111"/>
                </a:solidFill>
                <a:effectLst/>
                <a:latin typeface="-apple-system"/>
                <a:hlinkClick r:id="rId3"/>
              </a:rPr>
              <a:t>Additionally, newer-version notifications are available starting in .NET 6, ensuring you stay up-to-date with workload versions</a:t>
            </a:r>
            <a:r>
              <a:rPr lang="en-US" b="0" i="0" baseline="30000">
                <a:solidFill>
                  <a:srgbClr val="111111"/>
                </a:solidFill>
                <a:effectLst/>
                <a:latin typeface="-apple-system"/>
                <a:hlinkClick r:id="rId3"/>
              </a:rPr>
              <a:t>1</a:t>
            </a:r>
            <a:r>
              <a:rPr lang="en-US" b="0" i="0">
                <a:solidFill>
                  <a:srgbClr val="111111"/>
                </a:solidFill>
                <a:effectLst/>
                <a:latin typeface="-apple-system"/>
              </a:rPr>
              <a:t>.</a:t>
            </a:r>
          </a:p>
          <a:p>
            <a:pPr algn="l"/>
            <a:r>
              <a:rPr lang="en-US" b="0" i="0">
                <a:solidFill>
                  <a:srgbClr val="111111"/>
                </a:solidFill>
                <a:effectLst/>
                <a:latin typeface="-apple-system"/>
              </a:rPr>
              <a:t>Remember that workloads are optional, and you can choose the ones that align with your development goals. Whether you’re building web apps, mobile apps, or other types of applications, workloads provide a tailored development experience! 🚀</a:t>
            </a:r>
          </a:p>
          <a:p>
            <a:endParaRPr lang="es-ES"/>
          </a:p>
        </p:txBody>
      </p:sp>
      <p:sp>
        <p:nvSpPr>
          <p:cNvPr id="4" name="Marcador de número de diapositiva 3"/>
          <p:cNvSpPr>
            <a:spLocks noGrp="1"/>
          </p:cNvSpPr>
          <p:nvPr>
            <p:ph type="sldNum" sz="quarter" idx="5"/>
          </p:nvPr>
        </p:nvSpPr>
        <p:spPr/>
        <p:txBody>
          <a:bodyPr/>
          <a:lstStyle/>
          <a:p>
            <a:fld id="{E3ABFDDF-F250-43EA-8D14-CBBE515FAD3F}" type="slidenum">
              <a:rPr lang="es-ES" smtClean="0"/>
              <a:pPr/>
              <a:t>10</a:t>
            </a:fld>
            <a:endParaRPr lang="es-ES"/>
          </a:p>
        </p:txBody>
      </p:sp>
    </p:spTree>
    <p:extLst>
      <p:ext uri="{BB962C8B-B14F-4D97-AF65-F5344CB8AC3E}">
        <p14:creationId xmlns:p14="http://schemas.microsoft.com/office/powerpoint/2010/main" val="1059150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22222"/>
                </a:solidFill>
                <a:effectLst/>
                <a:highlight>
                  <a:srgbClr val="FFFFFF"/>
                </a:highlight>
                <a:latin typeface="open sans" panose="020B0606030504020204" pitchFamily="34" charset="0"/>
              </a:rPr>
              <a:t>Observe applications through tracing, metrics, logs and health</a:t>
            </a:r>
          </a:p>
          <a:p>
            <a:pPr algn="l"/>
            <a:endParaRPr lang="en-US" b="1"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When building an application, understanding the system behavior is an important, yet challenging part of operating it, such as:</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Observing the internal calls of an application</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Gauging its performance</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Becoming aware of problems as soon as they occur</a:t>
            </a:r>
          </a:p>
          <a:p>
            <a:pPr marL="171450" indent="-171450" algn="l">
              <a:buFont typeface="Arial" panose="020B0604020202020204" pitchFamily="34" charset="0"/>
              <a:buChar char="•"/>
            </a:pPr>
            <a:endParaRPr lang="en-US" b="0"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This can be particularly challenging for a distributed system comprised of multiple microservices, where a flow made of several calls may start in one microservice and continue in another.</a:t>
            </a:r>
          </a:p>
          <a:p>
            <a:pPr algn="l"/>
            <a:r>
              <a:rPr lang="en-US" b="0" i="0">
                <a:solidFill>
                  <a:srgbClr val="222222"/>
                </a:solidFill>
                <a:effectLst/>
                <a:highlight>
                  <a:srgbClr val="FFFFFF"/>
                </a:highlight>
                <a:latin typeface="open sans" panose="020B0606030504020204" pitchFamily="34" charset="0"/>
              </a:rPr>
              <a:t>Observability into your application is critical in production environments, and can be useful during development to:</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Understand bottlenecks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Improve performance</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Perform basic debugging across the span of microservices</a:t>
            </a:r>
          </a:p>
          <a:p>
            <a:pPr marL="171450" indent="-171450" algn="l">
              <a:buFont typeface="Arial" panose="020B0604020202020204" pitchFamily="34" charset="0"/>
              <a:buChar char="•"/>
            </a:pPr>
            <a:endParaRPr lang="en-US" b="0" i="0">
              <a:solidFill>
                <a:srgbClr val="222222"/>
              </a:solidFill>
              <a:effectLst/>
              <a:highlight>
                <a:srgbClr val="FFFFFF"/>
              </a:highlight>
              <a:latin typeface="open sans" panose="020B0606030504020204" pitchFamily="34" charset="0"/>
            </a:endParaRPr>
          </a:p>
          <a:p>
            <a:pPr algn="l"/>
            <a:r>
              <a:rPr lang="en-US" b="0" i="0">
                <a:solidFill>
                  <a:srgbClr val="222222"/>
                </a:solidFill>
                <a:effectLst/>
                <a:highlight>
                  <a:srgbClr val="FFFFFF"/>
                </a:highlight>
                <a:latin typeface="open sans" panose="020B0606030504020204" pitchFamily="34" charset="0"/>
              </a:rPr>
              <a:t>While some data points about an application can be gathered from the underlying infrastructure (memory consumption, CPU usage), other meaningful information must be collected from an “application-aware” layer – one that can show how an important series of calls is executed across microservices. Typically, you’d add some code to instrument an application, which simply sends collected data (such as traces and metrics) to observability tools or services that can help store, visualize, and analyze all this information.</a:t>
            </a:r>
          </a:p>
          <a:p>
            <a:pPr algn="l"/>
            <a:r>
              <a:rPr lang="en-US" b="0" i="0">
                <a:solidFill>
                  <a:srgbClr val="222222"/>
                </a:solidFill>
                <a:effectLst/>
                <a:highlight>
                  <a:srgbClr val="FFFFFF"/>
                </a:highlight>
                <a:latin typeface="open sans" panose="020B0606030504020204" pitchFamily="34" charset="0"/>
              </a:rPr>
              <a:t>Maintaining this instrumentation code, which is not part of the core logic of the application, requires understanding the observability tools’ APIs, using additional SDKs, etc. </a:t>
            </a:r>
          </a:p>
          <a:p>
            <a:pPr algn="l"/>
            <a:r>
              <a:rPr lang="en-US" b="0" i="0">
                <a:solidFill>
                  <a:srgbClr val="222222"/>
                </a:solidFill>
                <a:effectLst/>
                <a:highlight>
                  <a:srgbClr val="FFFFFF"/>
                </a:highlight>
                <a:latin typeface="open sans" panose="020B0606030504020204" pitchFamily="34" charset="0"/>
              </a:rPr>
              <a:t>This instrumentation may also present portability challenges for your application, requiring different instrumentation depending on where the application is deployed. </a:t>
            </a:r>
          </a:p>
          <a:p>
            <a:pPr algn="l"/>
            <a:r>
              <a:rPr lang="en-US" b="0" i="0">
                <a:solidFill>
                  <a:srgbClr val="222222"/>
                </a:solidFill>
                <a:effectLst/>
                <a:highlight>
                  <a:srgbClr val="FFFFFF"/>
                </a:highlight>
                <a:latin typeface="open sans" panose="020B0606030504020204" pitchFamily="34" charset="0"/>
              </a:rPr>
              <a:t>For example:</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Different cloud providers offer different observability tools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An on-premises deployment might require a self-hosted solution</a:t>
            </a:r>
          </a:p>
          <a:p>
            <a:endParaRPr lang="es-ES"/>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42</a:t>
            </a:fld>
            <a:endParaRPr lang="es-ES_tradnl"/>
          </a:p>
        </p:txBody>
      </p:sp>
    </p:spTree>
    <p:extLst>
      <p:ext uri="{BB962C8B-B14F-4D97-AF65-F5344CB8AC3E}">
        <p14:creationId xmlns:p14="http://schemas.microsoft.com/office/powerpoint/2010/main" val="1924157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22222"/>
                </a:solidFill>
                <a:effectLst/>
                <a:highlight>
                  <a:srgbClr val="FFFFFF"/>
                </a:highlight>
                <a:latin typeface="open sans" panose="020B0606030504020204" pitchFamily="34" charset="0"/>
              </a:rPr>
              <a:t>Security is fundamental to </a:t>
            </a:r>
            <a:r>
              <a:rPr lang="en-US" b="0" i="0" err="1">
                <a:solidFill>
                  <a:srgbClr val="222222"/>
                </a:solidFill>
                <a:effectLst/>
                <a:highlight>
                  <a:srgbClr val="FFFFFF"/>
                </a:highlight>
                <a:latin typeface="open sans" panose="020B0606030504020204" pitchFamily="34" charset="0"/>
              </a:rPr>
              <a:t>Dapr</a:t>
            </a:r>
            <a:r>
              <a:rPr lang="en-US" b="0" i="0">
                <a:solidFill>
                  <a:srgbClr val="222222"/>
                </a:solidFill>
                <a:effectLst/>
                <a:highlight>
                  <a:srgbClr val="FFFFFF"/>
                </a:highlight>
                <a:latin typeface="open sans" panose="020B0606030504020204" pitchFamily="34" charset="0"/>
              </a:rPr>
              <a:t>. This article describes the security features and capabilities when using </a:t>
            </a:r>
            <a:r>
              <a:rPr lang="en-US" b="0" i="0" err="1">
                <a:solidFill>
                  <a:srgbClr val="222222"/>
                </a:solidFill>
                <a:effectLst/>
                <a:highlight>
                  <a:srgbClr val="FFFFFF"/>
                </a:highlight>
                <a:latin typeface="open sans" panose="020B0606030504020204" pitchFamily="34" charset="0"/>
              </a:rPr>
              <a:t>Dapr</a:t>
            </a:r>
            <a:r>
              <a:rPr lang="en-US" b="0" i="0">
                <a:solidFill>
                  <a:srgbClr val="222222"/>
                </a:solidFill>
                <a:effectLst/>
                <a:highlight>
                  <a:srgbClr val="FFFFFF"/>
                </a:highlight>
                <a:latin typeface="open sans" panose="020B0606030504020204" pitchFamily="34" charset="0"/>
              </a:rPr>
              <a:t> in a distributed application. </a:t>
            </a:r>
          </a:p>
          <a:p>
            <a:pPr algn="l"/>
            <a:r>
              <a:rPr lang="en-US" b="0" i="0">
                <a:solidFill>
                  <a:srgbClr val="222222"/>
                </a:solidFill>
                <a:effectLst/>
                <a:highlight>
                  <a:srgbClr val="FFFFFF"/>
                </a:highlight>
                <a:latin typeface="open sans" panose="020B0606030504020204" pitchFamily="34" charset="0"/>
              </a:rPr>
              <a:t>These can be divided into:</a:t>
            </a:r>
          </a:p>
          <a:p>
            <a:pPr algn="l"/>
            <a:endParaRPr lang="en-US" b="0" i="0">
              <a:solidFill>
                <a:srgbClr val="222222"/>
              </a:solidFill>
              <a:effectLst/>
              <a:highlight>
                <a:srgbClr val="FFFFFF"/>
              </a:highlight>
              <a:latin typeface="open sans" panose="020B0606030504020204" pitchFamily="34" charset="0"/>
            </a:endParaRP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Secure communication with service invocation and pub/sub APIs.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Security policies on components and applied through configuration.</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Operational security practices.</a:t>
            </a:r>
          </a:p>
          <a:p>
            <a:pPr marL="171450" indent="-171450" algn="l">
              <a:buFont typeface="Arial" panose="020B0604020202020204" pitchFamily="34" charset="0"/>
              <a:buChar char="•"/>
            </a:pPr>
            <a:r>
              <a:rPr lang="en-US" b="0" i="0">
                <a:solidFill>
                  <a:srgbClr val="222222"/>
                </a:solidFill>
                <a:effectLst/>
                <a:highlight>
                  <a:srgbClr val="FFFFFF"/>
                </a:highlight>
                <a:latin typeface="open sans" panose="020B0606030504020204" pitchFamily="34" charset="0"/>
              </a:rPr>
              <a:t>State security, focusing on data at rest.</a:t>
            </a:r>
          </a:p>
          <a:p>
            <a:endParaRPr lang="es-ES"/>
          </a:p>
          <a:p>
            <a:endParaRPr lang="es-ES"/>
          </a:p>
        </p:txBody>
      </p:sp>
      <p:sp>
        <p:nvSpPr>
          <p:cNvPr id="4" name="Slide Number Placeholder 3"/>
          <p:cNvSpPr>
            <a:spLocks noGrp="1"/>
          </p:cNvSpPr>
          <p:nvPr>
            <p:ph type="sldNum" sz="quarter" idx="5"/>
          </p:nvPr>
        </p:nvSpPr>
        <p:spPr/>
        <p:txBody>
          <a:bodyPr/>
          <a:lstStyle/>
          <a:p>
            <a:fld id="{5201BD0E-354B-C440-9698-83F7F74945AC}" type="slidenum">
              <a:rPr lang="es-ES_tradnl" smtClean="0"/>
              <a:t>43</a:t>
            </a:fld>
            <a:endParaRPr lang="es-ES_tradnl"/>
          </a:p>
        </p:txBody>
      </p:sp>
    </p:spTree>
    <p:extLst>
      <p:ext uri="{BB962C8B-B14F-4D97-AF65-F5344CB8AC3E}">
        <p14:creationId xmlns:p14="http://schemas.microsoft.com/office/powerpoint/2010/main" val="341752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3012190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2627245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2805563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397383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11/25/2024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06678-9274-76A0-1A34-87E7C98D9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2CD39-2651-205F-79C8-834E1D387F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BD86B1C-5409-8FE3-3C0B-9A899D3F12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a:p>
        </p:txBody>
      </p:sp>
      <p:sp>
        <p:nvSpPr>
          <p:cNvPr id="4" name="Header Placeholder 3">
            <a:extLst>
              <a:ext uri="{FF2B5EF4-FFF2-40B4-BE49-F238E27FC236}">
                <a16:creationId xmlns:a16="http://schemas.microsoft.com/office/drawing/2014/main" id="{80E14425-8EA9-F6E4-7C50-BE44DBE16E25}"/>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AD09795-933F-8D83-8CF7-EE47F2D3C5F5}"/>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CCEAFB5-5D0B-110B-9D2A-5AD91E79F014}"/>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11/25/2024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4AAFE8F-F407-D255-8DBF-BC091C1D1C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591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patigenirobe.blogspot.com/2021/06/espagne-madrid-madrid-carte-europe.html"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image" Target="../media/image5.sv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observandoelarte.blogspot.com/2019/06/berenice-abbott-la-idea-de-modernidad.html" TargetMode="Externa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patigenirobe.blogspot.com/2021/06/espagne-madrid-madrid-carte-europe.html" TargetMode="Externa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patigenirobe.blogspot.com/2021/06/espagne-madrid-madrid-carte-europe.html"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image" Target="../media/image5.svg"/><Relationship Id="rId9"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4D925C25-8C04-851D-5A98-B5364C9C8A7A}"/>
              </a:ext>
            </a:extLst>
          </p:cNvPr>
          <p:cNvPicPr>
            <a:picLocks noChangeAspect="1"/>
          </p:cNvPicPr>
          <p:nvPr userDrawn="1"/>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840" r="8840"/>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8" name="Title 1">
            <a:extLst>
              <a:ext uri="{FF2B5EF4-FFF2-40B4-BE49-F238E27FC236}">
                <a16:creationId xmlns:a16="http://schemas.microsoft.com/office/drawing/2014/main" id="{2615210B-5C20-49D9-ABA4-FE694CB8AF0C}"/>
              </a:ext>
            </a:extLst>
          </p:cNvPr>
          <p:cNvSpPr>
            <a:spLocks noGrp="1"/>
          </p:cNvSpPr>
          <p:nvPr>
            <p:ph type="ctrTitle"/>
          </p:nvPr>
        </p:nvSpPr>
        <p:spPr>
          <a:xfrm>
            <a:off x="7180028" y="3376123"/>
            <a:ext cx="4515147" cy="1529232"/>
          </a:xfrm>
          <a:prstGeom prst="rect">
            <a:avLst/>
          </a:prstGeom>
        </p:spPr>
        <p:txBody>
          <a:bodyPr>
            <a:normAutofit/>
          </a:bodyPr>
          <a:lstStyle/>
          <a:p>
            <a:pPr algn="r"/>
            <a:endParaRPr lang="es-ES" sz="4400"/>
          </a:p>
        </p:txBody>
      </p:sp>
      <p:sp>
        <p:nvSpPr>
          <p:cNvPr id="9" name="Subtitle 2">
            <a:extLst>
              <a:ext uri="{FF2B5EF4-FFF2-40B4-BE49-F238E27FC236}">
                <a16:creationId xmlns:a16="http://schemas.microsoft.com/office/drawing/2014/main" id="{2F31DE03-919E-74D6-A24D-3927AD072412}"/>
              </a:ext>
            </a:extLst>
          </p:cNvPr>
          <p:cNvSpPr>
            <a:spLocks noGrp="1"/>
          </p:cNvSpPr>
          <p:nvPr>
            <p:ph type="subTitle" idx="1"/>
          </p:nvPr>
        </p:nvSpPr>
        <p:spPr>
          <a:xfrm>
            <a:off x="7529886" y="4905356"/>
            <a:ext cx="4165290" cy="617620"/>
          </a:xfrm>
          <a:prstGeom prst="rect">
            <a:avLst/>
          </a:prstGeom>
        </p:spPr>
        <p:txBody>
          <a:bodyPr>
            <a:normAutofit/>
          </a:bodyPr>
          <a:lstStyle>
            <a:lvl1pPr marL="0" indent="0">
              <a:buNone/>
              <a:defRPr/>
            </a:lvl1pPr>
          </a:lstStyle>
          <a:p>
            <a:pPr algn="r"/>
            <a:endParaRPr lang="es-ES"/>
          </a:p>
        </p:txBody>
      </p:sp>
      <p:sp>
        <p:nvSpPr>
          <p:cNvPr id="18" name="Rectangle 17">
            <a:extLst>
              <a:ext uri="{FF2B5EF4-FFF2-40B4-BE49-F238E27FC236}">
                <a16:creationId xmlns:a16="http://schemas.microsoft.com/office/drawing/2014/main" id="{99B9FA0C-3707-B3C1-AB98-D2819395196F}"/>
              </a:ext>
            </a:extLst>
          </p:cNvPr>
          <p:cNvSpPr/>
          <p:nvPr userDrawn="1"/>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26C48582-ED3C-75C2-2BD7-3F06D48DCB9F}"/>
              </a:ext>
            </a:extLst>
          </p:cNvPr>
          <p:cNvSpPr txBox="1">
            <a:spLocks/>
          </p:cNvSpPr>
          <p:nvPr userDrawn="1"/>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1" i="0" u="none" strike="noStrike" kern="1200" cap="none" spc="0" normalizeH="0" baseline="0" noProof="0">
                <a:ln>
                  <a:noFill/>
                </a:ln>
                <a:solidFill>
                  <a:prstClr val="white"/>
                </a:solidFill>
                <a:effectLst/>
                <a:uLnTx/>
                <a:uFillTx/>
                <a:latin typeface="Calibri Light" panose="020F0302020204030204"/>
                <a:ea typeface="+mj-ea"/>
                <a:cs typeface="+mj-cs"/>
              </a:rPr>
              <a:t>2024</a:t>
            </a:r>
          </a:p>
        </p:txBody>
      </p:sp>
      <p:grpSp>
        <p:nvGrpSpPr>
          <p:cNvPr id="11" name="Grupo 10">
            <a:extLst>
              <a:ext uri="{FF2B5EF4-FFF2-40B4-BE49-F238E27FC236}">
                <a16:creationId xmlns:a16="http://schemas.microsoft.com/office/drawing/2014/main" id="{651A7CEA-A979-3C9B-4BBF-07D2B102A436}"/>
              </a:ext>
            </a:extLst>
          </p:cNvPr>
          <p:cNvGrpSpPr/>
          <p:nvPr userDrawn="1"/>
        </p:nvGrpSpPr>
        <p:grpSpPr>
          <a:xfrm>
            <a:off x="11097091" y="5658676"/>
            <a:ext cx="961278" cy="1090362"/>
            <a:chOff x="11097091" y="5658676"/>
            <a:chExt cx="961278" cy="1090362"/>
          </a:xfrm>
        </p:grpSpPr>
        <p:pic>
          <p:nvPicPr>
            <p:cNvPr id="10" name="Imagen 8">
              <a:extLst>
                <a:ext uri="{FF2B5EF4-FFF2-40B4-BE49-F238E27FC236}">
                  <a16:creationId xmlns:a16="http://schemas.microsoft.com/office/drawing/2014/main" id="{44086A6B-E46A-FA8F-ADF1-EFABC763481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97091" y="5658676"/>
              <a:ext cx="961278" cy="1090362"/>
            </a:xfrm>
            <a:prstGeom prst="rect">
              <a:avLst/>
            </a:prstGeom>
          </p:spPr>
        </p:pic>
        <p:sp>
          <p:nvSpPr>
            <p:cNvPr id="24" name="CuadroTexto 9">
              <a:extLst>
                <a:ext uri="{FF2B5EF4-FFF2-40B4-BE49-F238E27FC236}">
                  <a16:creationId xmlns:a16="http://schemas.microsoft.com/office/drawing/2014/main" id="{97934718-A632-1EB6-9B76-3A15D0E5DDC6}"/>
                </a:ext>
              </a:extLst>
            </p:cNvPr>
            <p:cNvSpPr txBox="1"/>
            <p:nvPr userDrawn="1"/>
          </p:nvSpPr>
          <p:spPr>
            <a:xfrm rot="21254162">
              <a:off x="11116705" y="6344083"/>
              <a:ext cx="922047" cy="24622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err="1">
                  <a:ln>
                    <a:noFill/>
                  </a:ln>
                  <a:solidFill>
                    <a:prstClr val="white"/>
                  </a:solidFill>
                  <a:effectLst/>
                  <a:uLnTx/>
                  <a:uFillTx/>
                  <a:latin typeface="Trebuchet MS" panose="020B0603020202020204" pitchFamily="34" charset="0"/>
                  <a:ea typeface="+mn-ea"/>
                  <a:cs typeface="Helvetica" panose="020B0604020202020204" pitchFamily="34" charset="0"/>
                </a:rPr>
                <a:t>Netcoreconf</a:t>
              </a:r>
              <a:endParaRPr kumimoji="0" lang="es-ES" sz="1000" b="1" i="0" u="none" strike="noStrike" kern="1200" cap="none" spc="0" normalizeH="0" baseline="0" noProof="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ción morado-azul">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096000" y="-24955"/>
            <a:ext cx="6096000" cy="688295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418006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ección azul-verde">
    <p:spTree>
      <p:nvGrpSpPr>
        <p:cNvPr id="1" name=""/>
        <p:cNvGrpSpPr/>
        <p:nvPr/>
      </p:nvGrpSpPr>
      <p:grpSpPr>
        <a:xfrm>
          <a:off x="0" y="0"/>
          <a:ext cx="0" cy="0"/>
          <a:chOff x="0" y="0"/>
          <a:chExt cx="0" cy="0"/>
        </a:xfrm>
      </p:grpSpPr>
      <p:sp>
        <p:nvSpPr>
          <p:cNvPr id="11" name="6 Rectángulo"/>
          <p:cNvSpPr/>
          <p:nvPr userDrawn="1"/>
        </p:nvSpPr>
        <p:spPr>
          <a:xfrm>
            <a:off x="1"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551544" y="3466276"/>
            <a:ext cx="4767675" cy="513242"/>
          </a:xfrm>
          <a:prstGeom prst="rect">
            <a:avLst/>
          </a:prstGeom>
        </p:spPr>
        <p:txBody>
          <a:bodyPr/>
          <a:lstStyle/>
          <a:p>
            <a:endParaRPr lang="es-ES"/>
          </a:p>
        </p:txBody>
      </p:sp>
      <p:sp>
        <p:nvSpPr>
          <p:cNvPr id="6" name="Rectángulo 5"/>
          <p:cNvSpPr/>
          <p:nvPr/>
        </p:nvSpPr>
        <p:spPr>
          <a:xfrm>
            <a:off x="6096000" y="-24954"/>
            <a:ext cx="6096000" cy="688295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5" name="Imagen 4"/>
          <p:cNvPicPr>
            <a:picLocks noChangeAspect="1"/>
          </p:cNvPicPr>
          <p:nvPr/>
        </p:nvPicPr>
        <p:blipFill>
          <a:blip r:embed="rId2"/>
          <a:stretch>
            <a:fillRect/>
          </a:stretch>
        </p:blipFill>
        <p:spPr>
          <a:xfrm>
            <a:off x="10928733" y="6457431"/>
            <a:ext cx="875014" cy="171791"/>
          </a:xfrm>
          <a:prstGeom prst="rect">
            <a:avLst/>
          </a:prstGeom>
        </p:spPr>
      </p:pic>
      <p:sp>
        <p:nvSpPr>
          <p:cNvPr id="7" name="6 Rectángulo"/>
          <p:cNvSpPr/>
          <p:nvPr/>
        </p:nvSpPr>
        <p:spPr>
          <a:xfrm>
            <a:off x="2" y="1"/>
            <a:ext cx="6096001" cy="6858000"/>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77">
              <a:solidFill>
                <a:prstClr val="white"/>
              </a:solidFill>
              <a:latin typeface="Segoe UI Symbol" pitchFamily="34" charset="0"/>
              <a:ea typeface="Segoe UI Symbol" pitchFamily="34" charset="0"/>
            </a:endParaRPr>
          </a:p>
        </p:txBody>
      </p:sp>
      <p:sp>
        <p:nvSpPr>
          <p:cNvPr id="8" name="Triángulo isósceles 7"/>
          <p:cNvSpPr/>
          <p:nvPr/>
        </p:nvSpPr>
        <p:spPr>
          <a:xfrm rot="19765711">
            <a:off x="5772772"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321322" y="163470"/>
            <a:ext cx="5383392" cy="6465753"/>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096000" y="-24955"/>
            <a:ext cx="6096000" cy="688295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pic>
        <p:nvPicPr>
          <p:cNvPr id="10" name="Imagen 9"/>
          <p:cNvPicPr>
            <a:picLocks noChangeAspect="1"/>
          </p:cNvPicPr>
          <p:nvPr userDrawn="1"/>
        </p:nvPicPr>
        <p:blipFill>
          <a:blip r:embed="rId2"/>
          <a:stretch>
            <a:fillRect/>
          </a:stretch>
        </p:blipFill>
        <p:spPr>
          <a:xfrm>
            <a:off x="10928733" y="6457431"/>
            <a:ext cx="875014" cy="171791"/>
          </a:xfrm>
          <a:prstGeom prst="rect">
            <a:avLst/>
          </a:prstGeom>
        </p:spPr>
      </p:pic>
      <p:sp>
        <p:nvSpPr>
          <p:cNvPr id="12" name="Triángulo isósceles 11"/>
          <p:cNvSpPr/>
          <p:nvPr userDrawn="1"/>
        </p:nvSpPr>
        <p:spPr>
          <a:xfrm rot="19765711">
            <a:off x="5772771" y="3233068"/>
            <a:ext cx="454538" cy="391864"/>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486714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25/11/2024</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a:t>
            </a:r>
            <a:r>
              <a:rPr lang="es-ES" sz="1800" b="0" err="1">
                <a:solidFill>
                  <a:schemeClr val="bg1"/>
                </a:solidFill>
                <a:latin typeface="Helvetica" panose="020B0604020202020204" pitchFamily="34" charset="0"/>
                <a:cs typeface="Helvetica" panose="020B0604020202020204" pitchFamily="34" charset="0"/>
              </a:rPr>
              <a:t>netcoreconf</a:t>
            </a:r>
            <a:endParaRPr lang="es-ES" sz="1800" b="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2023</a:t>
            </a:r>
            <a:endParaRPr lang="es-ES" sz="2000" b="1">
              <a:solidFill>
                <a:schemeClr val="bg1"/>
              </a:solidFill>
              <a:latin typeface="Trebuchet MS" panose="020B0603020202020204" pitchFamily="34" charset="0"/>
            </a:endParaRPr>
          </a:p>
        </p:txBody>
      </p:sp>
    </p:spTree>
    <p:extLst>
      <p:ext uri="{BB962C8B-B14F-4D97-AF65-F5344CB8AC3E}">
        <p14:creationId xmlns:p14="http://schemas.microsoft.com/office/powerpoint/2010/main" val="120652334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28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7 Título"/>
          <p:cNvSpPr>
            <a:spLocks noGrp="1"/>
          </p:cNvSpPr>
          <p:nvPr>
            <p:ph type="title"/>
          </p:nvPr>
        </p:nvSpPr>
        <p:spPr/>
        <p:txBody>
          <a:bodyPr/>
          <a:lstStyle/>
          <a:p>
            <a:r>
              <a:rPr lang="es-ES"/>
              <a:t>Haga clic para modificar el estilo de título del patrón</a:t>
            </a:r>
          </a:p>
        </p:txBody>
      </p:sp>
      <p:sp>
        <p:nvSpPr>
          <p:cNvPr id="6" name="Marcador de número de diapositiva 3"/>
          <p:cNvSpPr>
            <a:spLocks noGrp="1"/>
          </p:cNvSpPr>
          <p:nvPr>
            <p:ph type="sldNum" sz="quarter" idx="4"/>
          </p:nvPr>
        </p:nvSpPr>
        <p:spPr>
          <a:xfrm>
            <a:off x="513244" y="6255770"/>
            <a:ext cx="600187" cy="424949"/>
          </a:xfrm>
          <a:prstGeom prst="rect">
            <a:avLst/>
          </a:prstGeom>
        </p:spPr>
        <p:txBody>
          <a:bodyPr anchor="ctr"/>
          <a:lstStyle>
            <a:lvl1pPr algn="l">
              <a:defRPr sz="907"/>
            </a:lvl1pPr>
          </a:lstStyle>
          <a:p>
            <a:fld id="{C0C6E1E5-C711-49C2-AC1C-A8C0A200779D}" type="slidenum">
              <a:rPr lang="es-ES" smtClean="0">
                <a:cs typeface="Segoe UI Light" panose="020B0502040204020203" pitchFamily="34" charset="0"/>
              </a:rPr>
              <a:pPr/>
              <a:t>‹#›</a:t>
            </a:fld>
            <a:endParaRPr lang="es-ES">
              <a:cs typeface="Segoe UI Light" panose="020B0502040204020203" pitchFamily="34" charset="0"/>
            </a:endParaRPr>
          </a:p>
        </p:txBody>
      </p:sp>
    </p:spTree>
    <p:extLst>
      <p:ext uri="{BB962C8B-B14F-4D97-AF65-F5344CB8AC3E}">
        <p14:creationId xmlns:p14="http://schemas.microsoft.com/office/powerpoint/2010/main" val="404889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2" y="-1772"/>
            <a:ext cx="12193179" cy="6862927"/>
            <a:chOff x="-1" y="-1329"/>
            <a:chExt cx="9144884" cy="5147195"/>
          </a:xfrm>
        </p:grpSpPr>
        <p:sp>
          <p:nvSpPr>
            <p:cNvPr id="43" name="Google Shape;43;p5"/>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5"/>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5"/>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5"/>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47;p5"/>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48;p5"/>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9" name="Google Shape;49;p5"/>
          <p:cNvSpPr txBox="1">
            <a:spLocks noGrp="1"/>
          </p:cNvSpPr>
          <p:nvPr>
            <p:ph type="title"/>
          </p:nvPr>
        </p:nvSpPr>
        <p:spPr>
          <a:xfrm>
            <a:off x="609600" y="792567"/>
            <a:ext cx="6953600" cy="9552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5"/>
          <p:cNvSpPr txBox="1">
            <a:spLocks noGrp="1"/>
          </p:cNvSpPr>
          <p:nvPr>
            <p:ph type="body" idx="1"/>
          </p:nvPr>
        </p:nvSpPr>
        <p:spPr>
          <a:xfrm>
            <a:off x="609600" y="2123467"/>
            <a:ext cx="6953600" cy="3926400"/>
          </a:xfrm>
          <a:prstGeom prst="rect">
            <a:avLst/>
          </a:prstGeom>
        </p:spPr>
        <p:txBody>
          <a:bodyPr spcFirstLastPara="1" wrap="square" lIns="0" tIns="0" rIns="0" bIns="0" anchor="t" anchorCtr="0">
            <a:noAutofit/>
          </a:bodyPr>
          <a:lstStyle>
            <a:lvl1pPr marL="609585" lvl="0" indent="-491054" rtl="0">
              <a:spcBef>
                <a:spcPts val="800"/>
              </a:spcBef>
              <a:spcAft>
                <a:spcPts val="0"/>
              </a:spcAft>
              <a:buSzPts val="2200"/>
              <a:buChar char="●"/>
              <a:defRPr/>
            </a:lvl1pPr>
            <a:lvl2pPr marL="1219170" lvl="1" indent="-491054" rtl="0">
              <a:spcBef>
                <a:spcPts val="0"/>
              </a:spcBef>
              <a:spcAft>
                <a:spcPts val="0"/>
              </a:spcAft>
              <a:buSzPts val="2200"/>
              <a:buChar char="○"/>
              <a:defRPr/>
            </a:lvl2pPr>
            <a:lvl3pPr marL="1828754" lvl="2" indent="-491054" rtl="0">
              <a:spcBef>
                <a:spcPts val="0"/>
              </a:spcBef>
              <a:spcAft>
                <a:spcPts val="0"/>
              </a:spcAft>
              <a:buSzPts val="2200"/>
              <a:buChar char="■"/>
              <a:defRPr/>
            </a:lvl3pPr>
            <a:lvl4pPr marL="2438339" lvl="3" indent="-491054" rtl="0">
              <a:spcBef>
                <a:spcPts val="0"/>
              </a:spcBef>
              <a:spcAft>
                <a:spcPts val="0"/>
              </a:spcAft>
              <a:buSzPts val="2200"/>
              <a:buChar char="●"/>
              <a:defRPr/>
            </a:lvl4pPr>
            <a:lvl5pPr marL="3047924" lvl="4" indent="-491054" rtl="0">
              <a:spcBef>
                <a:spcPts val="0"/>
              </a:spcBef>
              <a:spcAft>
                <a:spcPts val="0"/>
              </a:spcAft>
              <a:buSzPts val="2200"/>
              <a:buChar char="○"/>
              <a:defRPr/>
            </a:lvl5pPr>
            <a:lvl6pPr marL="3657509" lvl="5" indent="-491054" rtl="0">
              <a:spcBef>
                <a:spcPts val="0"/>
              </a:spcBef>
              <a:spcAft>
                <a:spcPts val="0"/>
              </a:spcAft>
              <a:buSzPts val="2200"/>
              <a:buChar char="■"/>
              <a:defRPr/>
            </a:lvl6pPr>
            <a:lvl7pPr marL="4267093" lvl="6" indent="-491054" rtl="0">
              <a:spcBef>
                <a:spcPts val="0"/>
              </a:spcBef>
              <a:spcAft>
                <a:spcPts val="0"/>
              </a:spcAft>
              <a:buSzPts val="2200"/>
              <a:buChar char="●"/>
              <a:defRPr/>
            </a:lvl7pPr>
            <a:lvl8pPr marL="4876678" lvl="7" indent="-491054" rtl="0">
              <a:spcBef>
                <a:spcPts val="0"/>
              </a:spcBef>
              <a:spcAft>
                <a:spcPts val="0"/>
              </a:spcAft>
              <a:buSzPts val="2200"/>
              <a:buChar char="○"/>
              <a:defRPr/>
            </a:lvl8pPr>
            <a:lvl9pPr marL="5486263" lvl="8" indent="-491054" rtl="0">
              <a:spcBef>
                <a:spcPts val="0"/>
              </a:spcBef>
              <a:spcAft>
                <a:spcPts val="0"/>
              </a:spcAft>
              <a:buSzPts val="2200"/>
              <a:buChar char="■"/>
              <a:defRPr/>
            </a:lvl9pPr>
          </a:lstStyle>
          <a:p>
            <a:endParaRPr/>
          </a:p>
        </p:txBody>
      </p:sp>
      <p:sp>
        <p:nvSpPr>
          <p:cNvPr id="51" name="Google Shape;51;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s-ES" smtClean="0"/>
              <a:pPr algn="r"/>
              <a:t>‹#›</a:t>
            </a:fld>
            <a:endParaRPr lang="es-ES"/>
          </a:p>
        </p:txBody>
      </p:sp>
      <p:pic>
        <p:nvPicPr>
          <p:cNvPr id="2" name="Imagen 1" descr="Interfaz de usuario gráfica&#10;&#10;Descripción generada automáticamente">
            <a:extLst>
              <a:ext uri="{FF2B5EF4-FFF2-40B4-BE49-F238E27FC236}">
                <a16:creationId xmlns:a16="http://schemas.microsoft.com/office/drawing/2014/main" id="{31E343B1-64B4-47FA-D092-5ED3845918DB}"/>
              </a:ext>
            </a:extLst>
          </p:cNvPr>
          <p:cNvPicPr>
            <a:picLocks noChangeAspect="1"/>
          </p:cNvPicPr>
          <p:nvPr userDrawn="1"/>
        </p:nvPicPr>
        <p:blipFill>
          <a:blip r:embed="rId2"/>
          <a:stretch>
            <a:fillRect/>
          </a:stretch>
        </p:blipFill>
        <p:spPr>
          <a:xfrm>
            <a:off x="172442" y="84631"/>
            <a:ext cx="687095" cy="694295"/>
          </a:xfrm>
          <a:prstGeom prst="rect">
            <a:avLst/>
          </a:prstGeom>
        </p:spPr>
      </p:pic>
      <p:pic>
        <p:nvPicPr>
          <p:cNvPr id="3" name="Imagen 2" descr="Interfaz de usuario gráfica&#10;&#10;Descripción generada automáticamente">
            <a:extLst>
              <a:ext uri="{FF2B5EF4-FFF2-40B4-BE49-F238E27FC236}">
                <a16:creationId xmlns:a16="http://schemas.microsoft.com/office/drawing/2014/main" id="{CE43CE59-C59E-8737-1BC1-1D13080948BE}"/>
              </a:ext>
            </a:extLst>
          </p:cNvPr>
          <p:cNvPicPr>
            <a:picLocks noChangeAspect="1"/>
          </p:cNvPicPr>
          <p:nvPr userDrawn="1"/>
        </p:nvPicPr>
        <p:blipFill>
          <a:blip r:embed="rId2"/>
          <a:stretch>
            <a:fillRect/>
          </a:stretch>
        </p:blipFill>
        <p:spPr>
          <a:xfrm>
            <a:off x="10202394" y="287511"/>
            <a:ext cx="1300124" cy="1313748"/>
          </a:xfrm>
          <a:prstGeom prst="rect">
            <a:avLst/>
          </a:prstGeom>
        </p:spPr>
      </p:pic>
    </p:spTree>
    <p:extLst>
      <p:ext uri="{BB962C8B-B14F-4D97-AF65-F5344CB8AC3E}">
        <p14:creationId xmlns:p14="http://schemas.microsoft.com/office/powerpoint/2010/main" val="4142986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20" y="-16"/>
            <a:ext cx="12192000" cy="6857013"/>
            <a:chOff x="-15" y="-12"/>
            <a:chExt cx="9144000" cy="5142760"/>
          </a:xfrm>
        </p:grpSpPr>
        <p:sp>
          <p:nvSpPr>
            <p:cNvPr id="30" name="Google Shape;30;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4"/>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4"/>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4"/>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4"/>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4"/>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4"/>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4"/>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8" name="Google Shape;38;p4"/>
          <p:cNvSpPr txBox="1">
            <a:spLocks noGrp="1"/>
          </p:cNvSpPr>
          <p:nvPr>
            <p:ph type="body" idx="1"/>
          </p:nvPr>
        </p:nvSpPr>
        <p:spPr>
          <a:xfrm>
            <a:off x="3590800" y="2882400"/>
            <a:ext cx="5010800" cy="1093200"/>
          </a:xfrm>
          <a:prstGeom prst="rect">
            <a:avLst/>
          </a:prstGeom>
        </p:spPr>
        <p:txBody>
          <a:bodyPr spcFirstLastPara="1" wrap="square" lIns="0" tIns="0" rIns="0" bIns="0" anchor="ctr" anchorCtr="0">
            <a:noAutofit/>
          </a:bodyPr>
          <a:lstStyle>
            <a:lvl1pPr marL="609585" lvl="0" indent="-474121" algn="ctr" rtl="0">
              <a:spcBef>
                <a:spcPts val="800"/>
              </a:spcBef>
              <a:spcAft>
                <a:spcPts val="0"/>
              </a:spcAft>
              <a:buClr>
                <a:schemeClr val="lt1"/>
              </a:buClr>
              <a:buSzPts val="2000"/>
              <a:buChar char="●"/>
              <a:defRPr sz="2667">
                <a:solidFill>
                  <a:schemeClr val="lt1"/>
                </a:solidFill>
              </a:defRPr>
            </a:lvl1pPr>
            <a:lvl2pPr marL="1219170" lvl="1" indent="-474121" algn="ctr" rtl="0">
              <a:spcBef>
                <a:spcPts val="0"/>
              </a:spcBef>
              <a:spcAft>
                <a:spcPts val="0"/>
              </a:spcAft>
              <a:buClr>
                <a:schemeClr val="lt1"/>
              </a:buClr>
              <a:buSzPts val="2000"/>
              <a:buChar char="○"/>
              <a:defRPr sz="2667">
                <a:solidFill>
                  <a:schemeClr val="lt1"/>
                </a:solidFill>
              </a:defRPr>
            </a:lvl2pPr>
            <a:lvl3pPr marL="1828754" lvl="2" indent="-474121" algn="ctr" rtl="0">
              <a:spcBef>
                <a:spcPts val="0"/>
              </a:spcBef>
              <a:spcAft>
                <a:spcPts val="0"/>
              </a:spcAft>
              <a:buClr>
                <a:schemeClr val="lt1"/>
              </a:buClr>
              <a:buSzPts val="2000"/>
              <a:buChar char="■"/>
              <a:defRPr sz="2667">
                <a:solidFill>
                  <a:schemeClr val="lt1"/>
                </a:solidFill>
              </a:defRPr>
            </a:lvl3pPr>
            <a:lvl4pPr marL="2438339" lvl="3" indent="-474121" algn="ctr" rtl="0">
              <a:spcBef>
                <a:spcPts val="0"/>
              </a:spcBef>
              <a:spcAft>
                <a:spcPts val="0"/>
              </a:spcAft>
              <a:buClr>
                <a:schemeClr val="lt1"/>
              </a:buClr>
              <a:buSzPts val="2000"/>
              <a:buChar char="●"/>
              <a:defRPr sz="2667">
                <a:solidFill>
                  <a:schemeClr val="lt1"/>
                </a:solidFill>
              </a:defRPr>
            </a:lvl4pPr>
            <a:lvl5pPr marL="3047924" lvl="4" indent="-474121" algn="ctr" rtl="0">
              <a:spcBef>
                <a:spcPts val="0"/>
              </a:spcBef>
              <a:spcAft>
                <a:spcPts val="0"/>
              </a:spcAft>
              <a:buClr>
                <a:schemeClr val="lt1"/>
              </a:buClr>
              <a:buSzPts val="2000"/>
              <a:buChar char="○"/>
              <a:defRPr sz="2667">
                <a:solidFill>
                  <a:schemeClr val="lt1"/>
                </a:solidFill>
              </a:defRPr>
            </a:lvl5pPr>
            <a:lvl6pPr marL="3657509" lvl="5" indent="-474121" algn="ctr" rtl="0">
              <a:spcBef>
                <a:spcPts val="0"/>
              </a:spcBef>
              <a:spcAft>
                <a:spcPts val="0"/>
              </a:spcAft>
              <a:buClr>
                <a:schemeClr val="lt1"/>
              </a:buClr>
              <a:buSzPts val="2000"/>
              <a:buChar char="■"/>
              <a:defRPr sz="2667">
                <a:solidFill>
                  <a:schemeClr val="lt1"/>
                </a:solidFill>
              </a:defRPr>
            </a:lvl6pPr>
            <a:lvl7pPr marL="4267093" lvl="6" indent="-474121" algn="ctr" rtl="0">
              <a:spcBef>
                <a:spcPts val="0"/>
              </a:spcBef>
              <a:spcAft>
                <a:spcPts val="0"/>
              </a:spcAft>
              <a:buClr>
                <a:schemeClr val="lt1"/>
              </a:buClr>
              <a:buSzPts val="2000"/>
              <a:buChar char="●"/>
              <a:defRPr sz="2667">
                <a:solidFill>
                  <a:schemeClr val="lt1"/>
                </a:solidFill>
              </a:defRPr>
            </a:lvl7pPr>
            <a:lvl8pPr marL="4876678" lvl="7" indent="-474121" algn="ctr" rtl="0">
              <a:spcBef>
                <a:spcPts val="0"/>
              </a:spcBef>
              <a:spcAft>
                <a:spcPts val="0"/>
              </a:spcAft>
              <a:buClr>
                <a:schemeClr val="lt1"/>
              </a:buClr>
              <a:buSzPts val="2000"/>
              <a:buChar char="○"/>
              <a:defRPr sz="2667">
                <a:solidFill>
                  <a:schemeClr val="lt1"/>
                </a:solidFill>
              </a:defRPr>
            </a:lvl8pPr>
            <a:lvl9pPr marL="5486263" lvl="8" indent="-474121" algn="ctr" rtl="0">
              <a:spcBef>
                <a:spcPts val="0"/>
              </a:spcBef>
              <a:spcAft>
                <a:spcPts val="0"/>
              </a:spcAft>
              <a:buClr>
                <a:schemeClr val="lt1"/>
              </a:buClr>
              <a:buSzPts val="2000"/>
              <a:buChar char="■"/>
              <a:defRPr sz="2667">
                <a:solidFill>
                  <a:schemeClr val="lt1"/>
                </a:solidFill>
              </a:defRPr>
            </a:lvl9pPr>
          </a:lstStyle>
          <a:p>
            <a:endParaRPr/>
          </a:p>
        </p:txBody>
      </p:sp>
      <p:sp>
        <p:nvSpPr>
          <p:cNvPr id="39" name="Google Shape;39;p4"/>
          <p:cNvSpPr txBox="1"/>
          <p:nvPr/>
        </p:nvSpPr>
        <p:spPr>
          <a:xfrm>
            <a:off x="4791200" y="940225"/>
            <a:ext cx="2609600" cy="871600"/>
          </a:xfrm>
          <a:prstGeom prst="rect">
            <a:avLst/>
          </a:prstGeom>
          <a:noFill/>
          <a:ln>
            <a:noFill/>
          </a:ln>
          <a:effectLst>
            <a:outerShdw blurRad="142875" dist="19050" dir="5400000" algn="bl" rotWithShape="0">
              <a:schemeClr val="dk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accent4"/>
                </a:solidFill>
                <a:latin typeface="Kulim Park"/>
                <a:ea typeface="Kulim Park"/>
                <a:cs typeface="Kulim Park"/>
                <a:sym typeface="Kulim Park"/>
              </a:rPr>
              <a:t>“</a:t>
            </a:r>
            <a:endParaRPr sz="12800">
              <a:solidFill>
                <a:schemeClr val="accent4"/>
              </a:solidFill>
              <a:latin typeface="Kulim Park"/>
              <a:ea typeface="Kulim Park"/>
              <a:cs typeface="Kulim Park"/>
              <a:sym typeface="Kulim Park"/>
            </a:endParaRPr>
          </a:p>
        </p:txBody>
      </p:sp>
      <p:sp>
        <p:nvSpPr>
          <p:cNvPr id="40" name="Google Shape;40;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s-ES" smtClean="0"/>
              <a:pPr algn="r"/>
              <a:t>‹#›</a:t>
            </a:fld>
            <a:endParaRPr lang="es-ES"/>
          </a:p>
        </p:txBody>
      </p:sp>
      <p:pic>
        <p:nvPicPr>
          <p:cNvPr id="2" name="Imagen 1" descr="Interfaz de usuario gráfica&#10;&#10;Descripción generada automáticamente">
            <a:extLst>
              <a:ext uri="{FF2B5EF4-FFF2-40B4-BE49-F238E27FC236}">
                <a16:creationId xmlns:a16="http://schemas.microsoft.com/office/drawing/2014/main" id="{2C1A733E-88F7-63C8-8E74-946535159E2B}"/>
              </a:ext>
            </a:extLst>
          </p:cNvPr>
          <p:cNvPicPr>
            <a:picLocks noChangeAspect="1"/>
          </p:cNvPicPr>
          <p:nvPr userDrawn="1"/>
        </p:nvPicPr>
        <p:blipFill>
          <a:blip r:embed="rId2"/>
          <a:stretch>
            <a:fillRect/>
          </a:stretch>
        </p:blipFill>
        <p:spPr>
          <a:xfrm>
            <a:off x="172442" y="84631"/>
            <a:ext cx="687095" cy="694295"/>
          </a:xfrm>
          <a:prstGeom prst="rect">
            <a:avLst/>
          </a:prstGeom>
        </p:spPr>
      </p:pic>
    </p:spTree>
    <p:extLst>
      <p:ext uri="{BB962C8B-B14F-4D97-AF65-F5344CB8AC3E}">
        <p14:creationId xmlns:p14="http://schemas.microsoft.com/office/powerpoint/2010/main" val="390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CFBFC3C6-7718-480B-BA55-A81A1259F61C}"/>
              </a:ext>
            </a:extLst>
          </p:cNvPr>
          <p:cNvSpPr/>
          <p:nvPr userDrawn="1"/>
        </p:nvSpPr>
        <p:spPr>
          <a:xfrm>
            <a:off x="0" y="969291"/>
            <a:ext cx="12192000" cy="45719"/>
          </a:xfrm>
          <a:prstGeom prst="rect">
            <a:avLst/>
          </a:prstGeom>
          <a:solidFill>
            <a:srgbClr val="561B64"/>
          </a:solidFill>
          <a:ln>
            <a:solidFill>
              <a:srgbClr val="561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upo 4">
            <a:extLst>
              <a:ext uri="{FF2B5EF4-FFF2-40B4-BE49-F238E27FC236}">
                <a16:creationId xmlns:a16="http://schemas.microsoft.com/office/drawing/2014/main" id="{30D20B19-00A4-BB7C-14F2-FDF53C2EE8B6}"/>
              </a:ext>
            </a:extLst>
          </p:cNvPr>
          <p:cNvGrpSpPr/>
          <p:nvPr userDrawn="1"/>
        </p:nvGrpSpPr>
        <p:grpSpPr>
          <a:xfrm>
            <a:off x="718086" y="2431303"/>
            <a:ext cx="10755825" cy="2506244"/>
            <a:chOff x="898645" y="2920564"/>
            <a:chExt cx="10755825" cy="2506244"/>
          </a:xfrm>
        </p:grpSpPr>
        <p:pic>
          <p:nvPicPr>
            <p:cNvPr id="9" name="Imagen 8" descr="Un letrero de color negro&#10;&#10;Descripción generada automáticamente con confianza media">
              <a:extLst>
                <a:ext uri="{FF2B5EF4-FFF2-40B4-BE49-F238E27FC236}">
                  <a16:creationId xmlns:a16="http://schemas.microsoft.com/office/drawing/2014/main" id="{3519A77B-A8B6-783D-2B99-C78002804B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645" y="3990580"/>
              <a:ext cx="1868496" cy="685453"/>
            </a:xfrm>
            <a:prstGeom prst="rect">
              <a:avLst/>
            </a:prstGeom>
          </p:spPr>
        </p:pic>
        <p:pic>
          <p:nvPicPr>
            <p:cNvPr id="11" name="Gráfico 10">
              <a:extLst>
                <a:ext uri="{FF2B5EF4-FFF2-40B4-BE49-F238E27FC236}">
                  <a16:creationId xmlns:a16="http://schemas.microsoft.com/office/drawing/2014/main" id="{3975CD0B-B23B-397F-E565-4B9A67D0BB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82" y="2920564"/>
              <a:ext cx="3542080" cy="2506244"/>
            </a:xfrm>
            <a:prstGeom prst="rect">
              <a:avLst/>
            </a:prstGeom>
          </p:spPr>
        </p:pic>
        <p:pic>
          <p:nvPicPr>
            <p:cNvPr id="13" name="Imagen 12">
              <a:extLst>
                <a:ext uri="{FF2B5EF4-FFF2-40B4-BE49-F238E27FC236}">
                  <a16:creationId xmlns:a16="http://schemas.microsoft.com/office/drawing/2014/main" id="{97E27350-88FE-2E5A-A3E5-A88682E710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30283" y="4175494"/>
              <a:ext cx="2924187" cy="357198"/>
            </a:xfrm>
            <a:prstGeom prst="rect">
              <a:avLst/>
            </a:prstGeom>
          </p:spPr>
        </p:pic>
      </p:grpSp>
      <p:pic>
        <p:nvPicPr>
          <p:cNvPr id="19" name="Imagen 18" descr="Imagen que contiene Icono&#10;&#10;Descripción generada automáticamente">
            <a:extLst>
              <a:ext uri="{FF2B5EF4-FFF2-40B4-BE49-F238E27FC236}">
                <a16:creationId xmlns:a16="http://schemas.microsoft.com/office/drawing/2014/main" id="{CCB22FDE-4360-406A-DE5C-F1DA79ECF69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633830" y="5455505"/>
            <a:ext cx="924339" cy="619307"/>
          </a:xfrm>
          <a:prstGeom prst="rect">
            <a:avLst/>
          </a:prstGeom>
        </p:spPr>
      </p:pic>
      <p:pic>
        <p:nvPicPr>
          <p:cNvPr id="27" name="Imagen 26" descr="Un letrero de color negro&#10;&#10;Descripción generada automáticamente con confianza baja">
            <a:extLst>
              <a:ext uri="{FF2B5EF4-FFF2-40B4-BE49-F238E27FC236}">
                <a16:creationId xmlns:a16="http://schemas.microsoft.com/office/drawing/2014/main" id="{9037CA38-B09C-356B-FBEB-9901CCAE052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828618" y="3348509"/>
            <a:ext cx="2531609" cy="865980"/>
          </a:xfrm>
          <a:prstGeom prst="rect">
            <a:avLst/>
          </a:prstGeom>
        </p:spPr>
      </p:pic>
      <p:pic>
        <p:nvPicPr>
          <p:cNvPr id="31" name="Imagen 30">
            <a:extLst>
              <a:ext uri="{FF2B5EF4-FFF2-40B4-BE49-F238E27FC236}">
                <a16:creationId xmlns:a16="http://schemas.microsoft.com/office/drawing/2014/main" id="{4A4E365D-1B40-D65D-D825-69B8225E6FE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30615" y="4341414"/>
            <a:ext cx="2309522" cy="693253"/>
          </a:xfrm>
          <a:prstGeom prst="rect">
            <a:avLst/>
          </a:prstGeom>
        </p:spPr>
      </p:pic>
      <p:pic>
        <p:nvPicPr>
          <p:cNvPr id="35" name="Imagen 34" descr="Logotipo, nombre de la empresa&#10;&#10;Descripción generada automáticamente">
            <a:extLst>
              <a:ext uri="{FF2B5EF4-FFF2-40B4-BE49-F238E27FC236}">
                <a16:creationId xmlns:a16="http://schemas.microsoft.com/office/drawing/2014/main" id="{0327A4B9-7312-E40B-4072-1EFB8740298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753280" y="4176121"/>
            <a:ext cx="2924571" cy="988492"/>
          </a:xfrm>
          <a:prstGeom prst="rect">
            <a:avLst/>
          </a:prstGeom>
        </p:spPr>
      </p:pic>
      <p:pic>
        <p:nvPicPr>
          <p:cNvPr id="40" name="Imagen 39">
            <a:extLst>
              <a:ext uri="{FF2B5EF4-FFF2-40B4-BE49-F238E27FC236}">
                <a16:creationId xmlns:a16="http://schemas.microsoft.com/office/drawing/2014/main" id="{BD23DBB5-1129-E112-C6CE-7D77B6819A1B}"/>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42632" y="152280"/>
            <a:ext cx="1246198" cy="1413542"/>
          </a:xfrm>
          <a:prstGeom prst="rect">
            <a:avLst/>
          </a:prstGeom>
        </p:spPr>
      </p:pic>
      <p:sp>
        <p:nvSpPr>
          <p:cNvPr id="41" name="CuadroTexto 40">
            <a:extLst>
              <a:ext uri="{FF2B5EF4-FFF2-40B4-BE49-F238E27FC236}">
                <a16:creationId xmlns:a16="http://schemas.microsoft.com/office/drawing/2014/main" id="{183EE447-6CAC-8DB5-A04A-7D9E4D561CB6}"/>
              </a:ext>
            </a:extLst>
          </p:cNvPr>
          <p:cNvSpPr txBox="1"/>
          <p:nvPr userDrawn="1"/>
        </p:nvSpPr>
        <p:spPr>
          <a:xfrm rot="21254162">
            <a:off x="385470" y="1073482"/>
            <a:ext cx="960519" cy="253916"/>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err="1">
                <a:ln>
                  <a:noFill/>
                </a:ln>
                <a:solidFill>
                  <a:prstClr val="white"/>
                </a:solidFill>
                <a:effectLst/>
                <a:uLnTx/>
                <a:uFillTx/>
                <a:latin typeface="Trebuchet MS" panose="020B0603020202020204" pitchFamily="34" charset="0"/>
                <a:ea typeface="+mn-ea"/>
                <a:cs typeface="Helvetica" panose="020B0604020202020204" pitchFamily="34" charset="0"/>
              </a:rPr>
              <a:t>Netcoreconf</a:t>
            </a:r>
            <a:endParaRPr kumimoji="0" lang="es-ES" sz="1000" b="1" i="0" u="none" strike="noStrike" kern="1200" cap="none" spc="0" normalizeH="0" baseline="0" noProof="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sp>
        <p:nvSpPr>
          <p:cNvPr id="42" name="CuadroTexto 41">
            <a:extLst>
              <a:ext uri="{FF2B5EF4-FFF2-40B4-BE49-F238E27FC236}">
                <a16:creationId xmlns:a16="http://schemas.microsoft.com/office/drawing/2014/main" id="{059C267E-B658-EF9F-AD9B-680F6B248FF8}"/>
              </a:ext>
            </a:extLst>
          </p:cNvPr>
          <p:cNvSpPr txBox="1"/>
          <p:nvPr userDrawn="1"/>
        </p:nvSpPr>
        <p:spPr>
          <a:xfrm>
            <a:off x="4276725" y="125227"/>
            <a:ext cx="3581400" cy="923330"/>
          </a:xfrm>
          <a:prstGeom prst="rect">
            <a:avLst/>
          </a:prstGeom>
          <a:noFill/>
        </p:spPr>
        <p:txBody>
          <a:bodyPr wrap="square" rtlCol="0">
            <a:spAutoFit/>
          </a:bodyPr>
          <a:lstStyle/>
          <a:p>
            <a:r>
              <a:rPr lang="es-ES" sz="5400" b="1">
                <a:solidFill>
                  <a:srgbClr val="561B64"/>
                </a:solidFill>
              </a:rPr>
              <a:t>SPONSORS</a:t>
            </a:r>
          </a:p>
        </p:txBody>
      </p:sp>
      <p:pic>
        <p:nvPicPr>
          <p:cNvPr id="3" name="Imagen 2" descr="Logotipo&#10;&#10;Descripción generada automáticamente">
            <a:extLst>
              <a:ext uri="{FF2B5EF4-FFF2-40B4-BE49-F238E27FC236}">
                <a16:creationId xmlns:a16="http://schemas.microsoft.com/office/drawing/2014/main" id="{35F09ED8-71BC-2E92-E4A7-E8C986B994A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770776" y="1221760"/>
            <a:ext cx="8593297" cy="235831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CB31BC7-D560-6F4A-CDC4-538CBA5DE026}"/>
              </a:ext>
            </a:extLst>
          </p:cNvPr>
          <p:cNvSpPr/>
          <p:nvPr userDrawn="1"/>
        </p:nvSpPr>
        <p:spPr>
          <a:xfrm>
            <a:off x="0" y="969291"/>
            <a:ext cx="12192000" cy="45719"/>
          </a:xfrm>
          <a:prstGeom prst="rect">
            <a:avLst/>
          </a:prstGeom>
          <a:solidFill>
            <a:srgbClr val="561B64"/>
          </a:solidFill>
          <a:ln>
            <a:solidFill>
              <a:srgbClr val="561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Flowchart: Manual Input 25">
            <a:extLst>
              <a:ext uri="{FF2B5EF4-FFF2-40B4-BE49-F238E27FC236}">
                <a16:creationId xmlns:a16="http://schemas.microsoft.com/office/drawing/2014/main" id="{6B00A035-3850-16E5-6957-12C4E9593F29}"/>
              </a:ext>
            </a:extLst>
          </p:cNvPr>
          <p:cNvSpPr/>
          <p:nvPr userDrawn="1"/>
        </p:nvSpPr>
        <p:spPr>
          <a:xfrm rot="10800000">
            <a:off x="-4" y="68"/>
            <a:ext cx="1747747" cy="1264755"/>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upo 7">
            <a:extLst>
              <a:ext uri="{FF2B5EF4-FFF2-40B4-BE49-F238E27FC236}">
                <a16:creationId xmlns:a16="http://schemas.microsoft.com/office/drawing/2014/main" id="{ED435795-1147-34A5-EAE9-192F47A2E23B}"/>
              </a:ext>
            </a:extLst>
          </p:cNvPr>
          <p:cNvGrpSpPr/>
          <p:nvPr userDrawn="1"/>
        </p:nvGrpSpPr>
        <p:grpSpPr>
          <a:xfrm>
            <a:off x="242632" y="152280"/>
            <a:ext cx="1246198" cy="1413542"/>
            <a:chOff x="11097091" y="5658676"/>
            <a:chExt cx="961278" cy="1090362"/>
          </a:xfrm>
        </p:grpSpPr>
        <p:pic>
          <p:nvPicPr>
            <p:cNvPr id="9" name="Imagen 8">
              <a:extLst>
                <a:ext uri="{FF2B5EF4-FFF2-40B4-BE49-F238E27FC236}">
                  <a16:creationId xmlns:a16="http://schemas.microsoft.com/office/drawing/2014/main" id="{8C9F247B-C676-15C9-8328-832E9F54C5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7091" y="5658676"/>
              <a:ext cx="961278" cy="1090362"/>
            </a:xfrm>
            <a:prstGeom prst="rect">
              <a:avLst/>
            </a:prstGeom>
          </p:spPr>
        </p:pic>
        <p:sp>
          <p:nvSpPr>
            <p:cNvPr id="10" name="CuadroTexto 9">
              <a:extLst>
                <a:ext uri="{FF2B5EF4-FFF2-40B4-BE49-F238E27FC236}">
                  <a16:creationId xmlns:a16="http://schemas.microsoft.com/office/drawing/2014/main" id="{46635A5B-74A8-FCB4-A128-253289A3618B}"/>
                </a:ext>
              </a:extLst>
            </p:cNvPr>
            <p:cNvSpPr txBox="1"/>
            <p:nvPr userDrawn="1"/>
          </p:nvSpPr>
          <p:spPr>
            <a:xfrm rot="21254162">
              <a:off x="11207272" y="6369262"/>
              <a:ext cx="740914" cy="195863"/>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err="1">
                  <a:ln>
                    <a:noFill/>
                  </a:ln>
                  <a:solidFill>
                    <a:prstClr val="white"/>
                  </a:solidFill>
                  <a:effectLst/>
                  <a:uLnTx/>
                  <a:uFillTx/>
                  <a:latin typeface="Trebuchet MS" panose="020B0603020202020204" pitchFamily="34" charset="0"/>
                  <a:ea typeface="+mn-ea"/>
                  <a:cs typeface="Helvetica" panose="020B0604020202020204" pitchFamily="34" charset="0"/>
                </a:rPr>
                <a:t>Netcoreconf</a:t>
              </a:r>
              <a:endParaRPr kumimoji="0" lang="es-ES" sz="1000" b="1" i="0" u="none" strike="noStrike" kern="1200" cap="none" spc="0" normalizeH="0" baseline="0" noProof="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
        <p:nvSpPr>
          <p:cNvPr id="12" name="Marcador de texto 11">
            <a:extLst>
              <a:ext uri="{FF2B5EF4-FFF2-40B4-BE49-F238E27FC236}">
                <a16:creationId xmlns:a16="http://schemas.microsoft.com/office/drawing/2014/main" id="{B4E11939-2C36-C693-456B-D295071C8981}"/>
              </a:ext>
            </a:extLst>
          </p:cNvPr>
          <p:cNvSpPr>
            <a:spLocks noGrp="1"/>
          </p:cNvSpPr>
          <p:nvPr>
            <p:ph type="body" sz="quarter" idx="10" hasCustomPrompt="1"/>
          </p:nvPr>
        </p:nvSpPr>
        <p:spPr>
          <a:xfrm>
            <a:off x="865188" y="1877739"/>
            <a:ext cx="5535612" cy="4276875"/>
          </a:xfrm>
          <a:prstGeom prst="rect">
            <a:avLst/>
          </a:prstGeom>
        </p:spPr>
        <p:txBody>
          <a:bodyPr/>
          <a:lstStyle>
            <a:lvl1pPr marL="0" indent="0" algn="ctr">
              <a:buNone/>
              <a:defRPr/>
            </a:lvl1pPr>
          </a:lstStyle>
          <a:p>
            <a:pPr lvl="0"/>
            <a:r>
              <a:rPr lang="es-ES"/>
              <a:t>¡Preséntate!</a:t>
            </a:r>
          </a:p>
        </p:txBody>
      </p:sp>
      <p:pic>
        <p:nvPicPr>
          <p:cNvPr id="16" name="Imagen 15" descr="Foto en blanco y negro de la cara de un hombre con un sombrero&#10;&#10;Descripción generada automáticamente con confianza media">
            <a:extLst>
              <a:ext uri="{FF2B5EF4-FFF2-40B4-BE49-F238E27FC236}">
                <a16:creationId xmlns:a16="http://schemas.microsoft.com/office/drawing/2014/main" id="{EEF449A3-F86E-D147-C3A3-B8A6E87B904A}"/>
              </a:ext>
            </a:extLst>
          </p:cNvPr>
          <p:cNvPicPr>
            <a:picLocks noChangeAspect="1"/>
          </p:cNvPicPr>
          <p:nvPr userDrawn="1"/>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49684" y="-28584"/>
            <a:ext cx="5442316" cy="6886584"/>
          </a:xfrm>
          <a:prstGeom prst="rect">
            <a:avLst/>
          </a:prstGeom>
        </p:spPr>
      </p:pic>
      <p:sp>
        <p:nvSpPr>
          <p:cNvPr id="19" name="Marcador de posición de imagen 18">
            <a:extLst>
              <a:ext uri="{FF2B5EF4-FFF2-40B4-BE49-F238E27FC236}">
                <a16:creationId xmlns:a16="http://schemas.microsoft.com/office/drawing/2014/main" id="{B6CC9C66-5731-8C75-2A94-4A3CB0E7812D}"/>
              </a:ext>
            </a:extLst>
          </p:cNvPr>
          <p:cNvSpPr>
            <a:spLocks noGrp="1"/>
          </p:cNvSpPr>
          <p:nvPr>
            <p:ph type="pic" sz="quarter" idx="11"/>
          </p:nvPr>
        </p:nvSpPr>
        <p:spPr>
          <a:xfrm>
            <a:off x="6775450" y="0"/>
            <a:ext cx="5416550" cy="6858000"/>
          </a:xfrm>
          <a:prstGeom prst="rect">
            <a:avLst/>
          </a:prstGeom>
        </p:spPr>
        <p:txBody>
          <a:bodyPr/>
          <a:lstStyle/>
          <a:p>
            <a:endParaRPr lang="es-ES"/>
          </a:p>
        </p:txBody>
      </p:sp>
    </p:spTree>
    <p:extLst>
      <p:ext uri="{BB962C8B-B14F-4D97-AF65-F5344CB8AC3E}">
        <p14:creationId xmlns:p14="http://schemas.microsoft.com/office/powerpoint/2010/main" val="170481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F874A6E-4D24-72F1-F624-42DFE3063838}"/>
              </a:ext>
            </a:extLst>
          </p:cNvPr>
          <p:cNvPicPr>
            <a:picLocks noChangeAspect="1"/>
          </p:cNvPicPr>
          <p:nvPr userDrawn="1"/>
        </p:nvPicPr>
        <p:blipFill>
          <a:blip r:embed="rId2">
            <a:duotone>
              <a:prstClr val="black"/>
              <a:srgbClr val="9A3FFF">
                <a:tint val="45000"/>
                <a:satMod val="400000"/>
              </a:srgb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20908" r="2090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a:solidFill>
                  <a:schemeClr val="bg1"/>
                </a:solidFill>
              </a:rPr>
              <a:t>Agenda</a:t>
            </a:r>
          </a:p>
        </p:txBody>
      </p:sp>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a:solidFill>
                  <a:schemeClr val="bg1"/>
                </a:solidFill>
                <a:latin typeface="+mn-lt"/>
              </a:rPr>
              <a:t>#netcoreconf</a:t>
            </a:r>
          </a:p>
        </p:txBody>
      </p:sp>
      <p:sp>
        <p:nvSpPr>
          <p:cNvPr id="3" name="Hexagon 14">
            <a:extLst>
              <a:ext uri="{FF2B5EF4-FFF2-40B4-BE49-F238E27FC236}">
                <a16:creationId xmlns:a16="http://schemas.microsoft.com/office/drawing/2014/main" id="{FA816D00-3C60-1978-71D0-61524F7A4F5C}"/>
              </a:ext>
            </a:extLst>
          </p:cNvPr>
          <p:cNvSpPr/>
          <p:nvPr userDrawn="1"/>
        </p:nvSpPr>
        <p:spPr>
          <a:xfrm>
            <a:off x="477324" y="1942599"/>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01</a:t>
            </a:r>
          </a:p>
        </p:txBody>
      </p:sp>
      <p:sp>
        <p:nvSpPr>
          <p:cNvPr id="5" name="Hexagon 16">
            <a:extLst>
              <a:ext uri="{FF2B5EF4-FFF2-40B4-BE49-F238E27FC236}">
                <a16:creationId xmlns:a16="http://schemas.microsoft.com/office/drawing/2014/main" id="{AB13EE1B-605A-DF50-F32B-374F988CEA2E}"/>
              </a:ext>
            </a:extLst>
          </p:cNvPr>
          <p:cNvSpPr/>
          <p:nvPr userDrawn="1"/>
        </p:nvSpPr>
        <p:spPr>
          <a:xfrm>
            <a:off x="477324" y="2828925"/>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02</a:t>
            </a:r>
          </a:p>
        </p:txBody>
      </p:sp>
      <p:sp>
        <p:nvSpPr>
          <p:cNvPr id="7" name="Hexagon 18">
            <a:extLst>
              <a:ext uri="{FF2B5EF4-FFF2-40B4-BE49-F238E27FC236}">
                <a16:creationId xmlns:a16="http://schemas.microsoft.com/office/drawing/2014/main" id="{8CF0BE2A-AA02-4FC9-D930-DD16964EDB38}"/>
              </a:ext>
            </a:extLst>
          </p:cNvPr>
          <p:cNvSpPr/>
          <p:nvPr userDrawn="1"/>
        </p:nvSpPr>
        <p:spPr>
          <a:xfrm>
            <a:off x="477324" y="3715251"/>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03</a:t>
            </a:r>
          </a:p>
        </p:txBody>
      </p:sp>
      <p:sp>
        <p:nvSpPr>
          <p:cNvPr id="9" name="Hexagon 20">
            <a:extLst>
              <a:ext uri="{FF2B5EF4-FFF2-40B4-BE49-F238E27FC236}">
                <a16:creationId xmlns:a16="http://schemas.microsoft.com/office/drawing/2014/main" id="{98AB0E65-6C62-5ABE-9403-AF1FE509D952}"/>
              </a:ext>
            </a:extLst>
          </p:cNvPr>
          <p:cNvSpPr/>
          <p:nvPr userDrawn="1"/>
        </p:nvSpPr>
        <p:spPr>
          <a:xfrm>
            <a:off x="477324" y="4601577"/>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04</a:t>
            </a:r>
          </a:p>
        </p:txBody>
      </p:sp>
      <p:sp>
        <p:nvSpPr>
          <p:cNvPr id="11" name="Hexagon 22">
            <a:extLst>
              <a:ext uri="{FF2B5EF4-FFF2-40B4-BE49-F238E27FC236}">
                <a16:creationId xmlns:a16="http://schemas.microsoft.com/office/drawing/2014/main" id="{F2949AD9-69D5-3C1E-B771-F6788A558444}"/>
              </a:ext>
            </a:extLst>
          </p:cNvPr>
          <p:cNvSpPr/>
          <p:nvPr userDrawn="1"/>
        </p:nvSpPr>
        <p:spPr>
          <a:xfrm>
            <a:off x="477324" y="5487903"/>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05</a:t>
            </a:r>
          </a:p>
        </p:txBody>
      </p:sp>
      <p:sp>
        <p:nvSpPr>
          <p:cNvPr id="23" name="Marcador de texto 22">
            <a:extLst>
              <a:ext uri="{FF2B5EF4-FFF2-40B4-BE49-F238E27FC236}">
                <a16:creationId xmlns:a16="http://schemas.microsoft.com/office/drawing/2014/main" id="{950D0FDB-07C5-8CDF-811D-2009FD2CAD3A}"/>
              </a:ext>
            </a:extLst>
          </p:cNvPr>
          <p:cNvSpPr>
            <a:spLocks noGrp="1"/>
          </p:cNvSpPr>
          <p:nvPr>
            <p:ph type="body" sz="quarter" idx="10" hasCustomPrompt="1"/>
          </p:nvPr>
        </p:nvSpPr>
        <p:spPr>
          <a:xfrm>
            <a:off x="1488830" y="1942600"/>
            <a:ext cx="4060825" cy="612000"/>
          </a:xfrm>
          <a:prstGeom prst="rect">
            <a:avLst/>
          </a:prstGeom>
        </p:spPr>
        <p:txBody>
          <a:bodyPr anchor="ctr"/>
          <a:lstStyle>
            <a:lvl1pPr marL="0" indent="0">
              <a:buNone/>
              <a:defRPr/>
            </a:lvl1pPr>
          </a:lstStyle>
          <a:p>
            <a:pPr lvl="0"/>
            <a:r>
              <a:rPr lang="es-ES"/>
              <a:t>Bloque 1</a:t>
            </a:r>
          </a:p>
        </p:txBody>
      </p:sp>
      <p:sp>
        <p:nvSpPr>
          <p:cNvPr id="24" name="Marcador de texto 22">
            <a:extLst>
              <a:ext uri="{FF2B5EF4-FFF2-40B4-BE49-F238E27FC236}">
                <a16:creationId xmlns:a16="http://schemas.microsoft.com/office/drawing/2014/main" id="{245C7CA6-9799-EAF2-882E-DFDF91C8A6C6}"/>
              </a:ext>
            </a:extLst>
          </p:cNvPr>
          <p:cNvSpPr>
            <a:spLocks noGrp="1"/>
          </p:cNvSpPr>
          <p:nvPr>
            <p:ph type="body" sz="quarter" idx="11" hasCustomPrompt="1"/>
          </p:nvPr>
        </p:nvSpPr>
        <p:spPr>
          <a:xfrm>
            <a:off x="1488829" y="2850614"/>
            <a:ext cx="4060825" cy="612000"/>
          </a:xfrm>
          <a:prstGeom prst="rect">
            <a:avLst/>
          </a:prstGeom>
        </p:spPr>
        <p:txBody>
          <a:bodyPr anchor="ctr"/>
          <a:lstStyle>
            <a:lvl1pPr marL="0" indent="0">
              <a:buNone/>
              <a:defRPr/>
            </a:lvl1pPr>
          </a:lstStyle>
          <a:p>
            <a:pPr lvl="0"/>
            <a:r>
              <a:rPr lang="es-ES"/>
              <a:t>Bloque 2</a:t>
            </a:r>
          </a:p>
        </p:txBody>
      </p:sp>
      <p:sp>
        <p:nvSpPr>
          <p:cNvPr id="27" name="Marcador de texto 22">
            <a:extLst>
              <a:ext uri="{FF2B5EF4-FFF2-40B4-BE49-F238E27FC236}">
                <a16:creationId xmlns:a16="http://schemas.microsoft.com/office/drawing/2014/main" id="{A7B8DD54-C063-ACD7-1C32-2D34A85E5FA9}"/>
              </a:ext>
            </a:extLst>
          </p:cNvPr>
          <p:cNvSpPr>
            <a:spLocks noGrp="1"/>
          </p:cNvSpPr>
          <p:nvPr>
            <p:ph type="body" sz="quarter" idx="12" hasCustomPrompt="1"/>
          </p:nvPr>
        </p:nvSpPr>
        <p:spPr>
          <a:xfrm>
            <a:off x="1488828" y="3715251"/>
            <a:ext cx="4060825" cy="612000"/>
          </a:xfrm>
          <a:prstGeom prst="rect">
            <a:avLst/>
          </a:prstGeom>
        </p:spPr>
        <p:txBody>
          <a:bodyPr anchor="ctr"/>
          <a:lstStyle>
            <a:lvl1pPr marL="0" indent="0">
              <a:buNone/>
              <a:defRPr/>
            </a:lvl1pPr>
          </a:lstStyle>
          <a:p>
            <a:pPr lvl="0"/>
            <a:r>
              <a:rPr lang="es-ES"/>
              <a:t>Bloque 3</a:t>
            </a:r>
          </a:p>
        </p:txBody>
      </p:sp>
      <p:sp>
        <p:nvSpPr>
          <p:cNvPr id="32" name="Marcador de texto 22">
            <a:extLst>
              <a:ext uri="{FF2B5EF4-FFF2-40B4-BE49-F238E27FC236}">
                <a16:creationId xmlns:a16="http://schemas.microsoft.com/office/drawing/2014/main" id="{AB16D9A6-6691-F5E8-3559-652E9F824B0A}"/>
              </a:ext>
            </a:extLst>
          </p:cNvPr>
          <p:cNvSpPr>
            <a:spLocks noGrp="1"/>
          </p:cNvSpPr>
          <p:nvPr>
            <p:ph type="body" sz="quarter" idx="13" hasCustomPrompt="1"/>
          </p:nvPr>
        </p:nvSpPr>
        <p:spPr>
          <a:xfrm>
            <a:off x="1488827" y="4601577"/>
            <a:ext cx="4060825" cy="612000"/>
          </a:xfrm>
          <a:prstGeom prst="rect">
            <a:avLst/>
          </a:prstGeom>
        </p:spPr>
        <p:txBody>
          <a:bodyPr anchor="ctr"/>
          <a:lstStyle>
            <a:lvl1pPr marL="0" indent="0">
              <a:buNone/>
              <a:defRPr/>
            </a:lvl1pPr>
          </a:lstStyle>
          <a:p>
            <a:pPr lvl="0"/>
            <a:r>
              <a:rPr lang="es-ES"/>
              <a:t>Bloque 4</a:t>
            </a:r>
          </a:p>
        </p:txBody>
      </p:sp>
      <p:sp>
        <p:nvSpPr>
          <p:cNvPr id="33" name="Marcador de texto 22">
            <a:extLst>
              <a:ext uri="{FF2B5EF4-FFF2-40B4-BE49-F238E27FC236}">
                <a16:creationId xmlns:a16="http://schemas.microsoft.com/office/drawing/2014/main" id="{EDB5233F-E7FC-05C9-A9C0-6D0358F8E927}"/>
              </a:ext>
            </a:extLst>
          </p:cNvPr>
          <p:cNvSpPr>
            <a:spLocks noGrp="1"/>
          </p:cNvSpPr>
          <p:nvPr>
            <p:ph type="body" sz="quarter" idx="14" hasCustomPrompt="1"/>
          </p:nvPr>
        </p:nvSpPr>
        <p:spPr>
          <a:xfrm>
            <a:off x="1488826" y="5487903"/>
            <a:ext cx="4060825" cy="612000"/>
          </a:xfrm>
          <a:prstGeom prst="rect">
            <a:avLst/>
          </a:prstGeom>
        </p:spPr>
        <p:txBody>
          <a:bodyPr anchor="ctr"/>
          <a:lstStyle>
            <a:lvl1pPr marL="0" indent="0">
              <a:buNone/>
              <a:defRPr/>
            </a:lvl1pPr>
          </a:lstStyle>
          <a:p>
            <a:pPr lvl="0"/>
            <a:r>
              <a:rPr lang="es-ES"/>
              <a:t>Bloque 5</a:t>
            </a:r>
          </a:p>
        </p:txBody>
      </p:sp>
      <p:sp>
        <p:nvSpPr>
          <p:cNvPr id="38" name="Flowchart: Manual Input 25">
            <a:extLst>
              <a:ext uri="{FF2B5EF4-FFF2-40B4-BE49-F238E27FC236}">
                <a16:creationId xmlns:a16="http://schemas.microsoft.com/office/drawing/2014/main" id="{9D57C2BC-CB9A-7A1C-BCF8-AC3E00BEB6F8}"/>
              </a:ext>
            </a:extLst>
          </p:cNvPr>
          <p:cNvSpPr/>
          <p:nvPr userDrawn="1"/>
        </p:nvSpPr>
        <p:spPr>
          <a:xfrm rot="10800000">
            <a:off x="-4" y="68"/>
            <a:ext cx="1747747" cy="1264755"/>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rupo 38">
            <a:extLst>
              <a:ext uri="{FF2B5EF4-FFF2-40B4-BE49-F238E27FC236}">
                <a16:creationId xmlns:a16="http://schemas.microsoft.com/office/drawing/2014/main" id="{804A3ACD-1BDB-FC4A-35E5-B83523C0BA91}"/>
              </a:ext>
            </a:extLst>
          </p:cNvPr>
          <p:cNvGrpSpPr/>
          <p:nvPr userDrawn="1"/>
        </p:nvGrpSpPr>
        <p:grpSpPr>
          <a:xfrm>
            <a:off x="242632" y="152280"/>
            <a:ext cx="1246198" cy="1413542"/>
            <a:chOff x="11097091" y="5658676"/>
            <a:chExt cx="961278" cy="1090362"/>
          </a:xfrm>
        </p:grpSpPr>
        <p:pic>
          <p:nvPicPr>
            <p:cNvPr id="40" name="Imagen 39">
              <a:extLst>
                <a:ext uri="{FF2B5EF4-FFF2-40B4-BE49-F238E27FC236}">
                  <a16:creationId xmlns:a16="http://schemas.microsoft.com/office/drawing/2014/main" id="{0A0579D8-A883-6D7F-C5C7-D036EA1099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97091" y="5658676"/>
              <a:ext cx="961278" cy="1090362"/>
            </a:xfrm>
            <a:prstGeom prst="rect">
              <a:avLst/>
            </a:prstGeom>
          </p:spPr>
        </p:pic>
        <p:sp>
          <p:nvSpPr>
            <p:cNvPr id="41" name="CuadroTexto 40">
              <a:extLst>
                <a:ext uri="{FF2B5EF4-FFF2-40B4-BE49-F238E27FC236}">
                  <a16:creationId xmlns:a16="http://schemas.microsoft.com/office/drawing/2014/main" id="{0A3C3E40-0B55-621C-803E-B15685DD361B}"/>
                </a:ext>
              </a:extLst>
            </p:cNvPr>
            <p:cNvSpPr txBox="1"/>
            <p:nvPr userDrawn="1"/>
          </p:nvSpPr>
          <p:spPr>
            <a:xfrm rot="21254162">
              <a:off x="11207272" y="6369262"/>
              <a:ext cx="740914" cy="195863"/>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err="1">
                  <a:ln>
                    <a:noFill/>
                  </a:ln>
                  <a:solidFill>
                    <a:prstClr val="white"/>
                  </a:solidFill>
                  <a:effectLst/>
                  <a:uLnTx/>
                  <a:uFillTx/>
                  <a:latin typeface="Trebuchet MS" panose="020B0603020202020204" pitchFamily="34" charset="0"/>
                  <a:ea typeface="+mn-ea"/>
                  <a:cs typeface="Helvetica" panose="020B0604020202020204" pitchFamily="34" charset="0"/>
                </a:rPr>
                <a:t>Netcoreconf</a:t>
              </a:r>
              <a:endParaRPr kumimoji="0" lang="es-ES" sz="1000" b="1" i="0" u="none" strike="noStrike" kern="1200" cap="none" spc="0" normalizeH="0" baseline="0" noProof="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F874A6E-4D24-72F1-F624-42DFE3063838}"/>
              </a:ext>
            </a:extLst>
          </p:cNvPr>
          <p:cNvPicPr>
            <a:picLocks noChangeAspect="1"/>
          </p:cNvPicPr>
          <p:nvPr userDrawn="1"/>
        </p:nvPicPr>
        <p:blipFill>
          <a:blip r:embed="rId2">
            <a:duotone>
              <a:prstClr val="black"/>
              <a:srgbClr val="9A3FFF">
                <a:tint val="45000"/>
                <a:satMod val="400000"/>
              </a:srgb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20908" r="2090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a:solidFill>
                  <a:schemeClr val="bg1"/>
                </a:solidFill>
              </a:rPr>
              <a:t>Agenda</a:t>
            </a:r>
          </a:p>
        </p:txBody>
      </p:sp>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a:solidFill>
                  <a:schemeClr val="bg1"/>
                </a:solidFill>
                <a:latin typeface="+mn-lt"/>
              </a:rPr>
              <a:t>#netcoreconf</a:t>
            </a:r>
          </a:p>
        </p:txBody>
      </p:sp>
      <p:sp>
        <p:nvSpPr>
          <p:cNvPr id="3" name="Hexagon 14">
            <a:extLst>
              <a:ext uri="{FF2B5EF4-FFF2-40B4-BE49-F238E27FC236}">
                <a16:creationId xmlns:a16="http://schemas.microsoft.com/office/drawing/2014/main" id="{FA816D00-3C60-1978-71D0-61524F7A4F5C}"/>
              </a:ext>
            </a:extLst>
          </p:cNvPr>
          <p:cNvSpPr/>
          <p:nvPr userDrawn="1"/>
        </p:nvSpPr>
        <p:spPr>
          <a:xfrm>
            <a:off x="477324" y="1942599"/>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01</a:t>
            </a:r>
          </a:p>
        </p:txBody>
      </p:sp>
      <p:sp>
        <p:nvSpPr>
          <p:cNvPr id="5" name="Hexagon 16">
            <a:extLst>
              <a:ext uri="{FF2B5EF4-FFF2-40B4-BE49-F238E27FC236}">
                <a16:creationId xmlns:a16="http://schemas.microsoft.com/office/drawing/2014/main" id="{AB13EE1B-605A-DF50-F32B-374F988CEA2E}"/>
              </a:ext>
            </a:extLst>
          </p:cNvPr>
          <p:cNvSpPr/>
          <p:nvPr userDrawn="1"/>
        </p:nvSpPr>
        <p:spPr>
          <a:xfrm>
            <a:off x="477324" y="2828925"/>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02</a:t>
            </a:r>
          </a:p>
        </p:txBody>
      </p:sp>
      <p:sp>
        <p:nvSpPr>
          <p:cNvPr id="7" name="Hexagon 18">
            <a:extLst>
              <a:ext uri="{FF2B5EF4-FFF2-40B4-BE49-F238E27FC236}">
                <a16:creationId xmlns:a16="http://schemas.microsoft.com/office/drawing/2014/main" id="{8CF0BE2A-AA02-4FC9-D930-DD16964EDB38}"/>
              </a:ext>
            </a:extLst>
          </p:cNvPr>
          <p:cNvSpPr/>
          <p:nvPr userDrawn="1"/>
        </p:nvSpPr>
        <p:spPr>
          <a:xfrm>
            <a:off x="477324" y="3715251"/>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03</a:t>
            </a:r>
          </a:p>
        </p:txBody>
      </p:sp>
      <p:sp>
        <p:nvSpPr>
          <p:cNvPr id="23" name="Marcador de texto 22">
            <a:extLst>
              <a:ext uri="{FF2B5EF4-FFF2-40B4-BE49-F238E27FC236}">
                <a16:creationId xmlns:a16="http://schemas.microsoft.com/office/drawing/2014/main" id="{950D0FDB-07C5-8CDF-811D-2009FD2CAD3A}"/>
              </a:ext>
            </a:extLst>
          </p:cNvPr>
          <p:cNvSpPr>
            <a:spLocks noGrp="1"/>
          </p:cNvSpPr>
          <p:nvPr>
            <p:ph type="body" sz="quarter" idx="10" hasCustomPrompt="1"/>
          </p:nvPr>
        </p:nvSpPr>
        <p:spPr>
          <a:xfrm>
            <a:off x="1488830" y="1942600"/>
            <a:ext cx="4060825" cy="612000"/>
          </a:xfrm>
          <a:prstGeom prst="rect">
            <a:avLst/>
          </a:prstGeom>
        </p:spPr>
        <p:txBody>
          <a:bodyPr anchor="ctr"/>
          <a:lstStyle>
            <a:lvl1pPr marL="0" indent="0">
              <a:buNone/>
              <a:defRPr/>
            </a:lvl1pPr>
          </a:lstStyle>
          <a:p>
            <a:pPr lvl="0"/>
            <a:r>
              <a:rPr lang="es-ES"/>
              <a:t>Bloque 1</a:t>
            </a:r>
          </a:p>
        </p:txBody>
      </p:sp>
      <p:sp>
        <p:nvSpPr>
          <p:cNvPr id="24" name="Marcador de texto 22">
            <a:extLst>
              <a:ext uri="{FF2B5EF4-FFF2-40B4-BE49-F238E27FC236}">
                <a16:creationId xmlns:a16="http://schemas.microsoft.com/office/drawing/2014/main" id="{245C7CA6-9799-EAF2-882E-DFDF91C8A6C6}"/>
              </a:ext>
            </a:extLst>
          </p:cNvPr>
          <p:cNvSpPr>
            <a:spLocks noGrp="1"/>
          </p:cNvSpPr>
          <p:nvPr>
            <p:ph type="body" sz="quarter" idx="11" hasCustomPrompt="1"/>
          </p:nvPr>
        </p:nvSpPr>
        <p:spPr>
          <a:xfrm>
            <a:off x="1488829" y="2850614"/>
            <a:ext cx="4060825" cy="612000"/>
          </a:xfrm>
          <a:prstGeom prst="rect">
            <a:avLst/>
          </a:prstGeom>
        </p:spPr>
        <p:txBody>
          <a:bodyPr anchor="ctr"/>
          <a:lstStyle>
            <a:lvl1pPr marL="0" indent="0">
              <a:buNone/>
              <a:defRPr/>
            </a:lvl1pPr>
          </a:lstStyle>
          <a:p>
            <a:pPr lvl="0"/>
            <a:r>
              <a:rPr lang="es-ES"/>
              <a:t>Bloque 2</a:t>
            </a:r>
          </a:p>
        </p:txBody>
      </p:sp>
      <p:sp>
        <p:nvSpPr>
          <p:cNvPr id="27" name="Marcador de texto 22">
            <a:extLst>
              <a:ext uri="{FF2B5EF4-FFF2-40B4-BE49-F238E27FC236}">
                <a16:creationId xmlns:a16="http://schemas.microsoft.com/office/drawing/2014/main" id="{A7B8DD54-C063-ACD7-1C32-2D34A85E5FA9}"/>
              </a:ext>
            </a:extLst>
          </p:cNvPr>
          <p:cNvSpPr>
            <a:spLocks noGrp="1"/>
          </p:cNvSpPr>
          <p:nvPr>
            <p:ph type="body" sz="quarter" idx="12" hasCustomPrompt="1"/>
          </p:nvPr>
        </p:nvSpPr>
        <p:spPr>
          <a:xfrm>
            <a:off x="1488828" y="3715251"/>
            <a:ext cx="4060825" cy="612000"/>
          </a:xfrm>
          <a:prstGeom prst="rect">
            <a:avLst/>
          </a:prstGeom>
        </p:spPr>
        <p:txBody>
          <a:bodyPr anchor="ctr"/>
          <a:lstStyle>
            <a:lvl1pPr marL="0" indent="0">
              <a:buNone/>
              <a:defRPr/>
            </a:lvl1pPr>
          </a:lstStyle>
          <a:p>
            <a:pPr lvl="0"/>
            <a:r>
              <a:rPr lang="es-ES"/>
              <a:t>Bloque 3</a:t>
            </a:r>
          </a:p>
        </p:txBody>
      </p:sp>
      <p:sp>
        <p:nvSpPr>
          <p:cNvPr id="38" name="Flowchart: Manual Input 25">
            <a:extLst>
              <a:ext uri="{FF2B5EF4-FFF2-40B4-BE49-F238E27FC236}">
                <a16:creationId xmlns:a16="http://schemas.microsoft.com/office/drawing/2014/main" id="{9D57C2BC-CB9A-7A1C-BCF8-AC3E00BEB6F8}"/>
              </a:ext>
            </a:extLst>
          </p:cNvPr>
          <p:cNvSpPr/>
          <p:nvPr userDrawn="1"/>
        </p:nvSpPr>
        <p:spPr>
          <a:xfrm rot="10800000">
            <a:off x="-4" y="68"/>
            <a:ext cx="1747747" cy="1264755"/>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rupo 38">
            <a:extLst>
              <a:ext uri="{FF2B5EF4-FFF2-40B4-BE49-F238E27FC236}">
                <a16:creationId xmlns:a16="http://schemas.microsoft.com/office/drawing/2014/main" id="{804A3ACD-1BDB-FC4A-35E5-B83523C0BA91}"/>
              </a:ext>
            </a:extLst>
          </p:cNvPr>
          <p:cNvGrpSpPr/>
          <p:nvPr userDrawn="1"/>
        </p:nvGrpSpPr>
        <p:grpSpPr>
          <a:xfrm>
            <a:off x="242632" y="152280"/>
            <a:ext cx="1246198" cy="1413542"/>
            <a:chOff x="11097091" y="5658676"/>
            <a:chExt cx="961278" cy="1090362"/>
          </a:xfrm>
        </p:grpSpPr>
        <p:pic>
          <p:nvPicPr>
            <p:cNvPr id="40" name="Imagen 39">
              <a:extLst>
                <a:ext uri="{FF2B5EF4-FFF2-40B4-BE49-F238E27FC236}">
                  <a16:creationId xmlns:a16="http://schemas.microsoft.com/office/drawing/2014/main" id="{0A0579D8-A883-6D7F-C5C7-D036EA1099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97091" y="5658676"/>
              <a:ext cx="961278" cy="1090362"/>
            </a:xfrm>
            <a:prstGeom prst="rect">
              <a:avLst/>
            </a:prstGeom>
          </p:spPr>
        </p:pic>
        <p:sp>
          <p:nvSpPr>
            <p:cNvPr id="41" name="CuadroTexto 40">
              <a:extLst>
                <a:ext uri="{FF2B5EF4-FFF2-40B4-BE49-F238E27FC236}">
                  <a16:creationId xmlns:a16="http://schemas.microsoft.com/office/drawing/2014/main" id="{0A3C3E40-0B55-621C-803E-B15685DD361B}"/>
                </a:ext>
              </a:extLst>
            </p:cNvPr>
            <p:cNvSpPr txBox="1"/>
            <p:nvPr userDrawn="1"/>
          </p:nvSpPr>
          <p:spPr>
            <a:xfrm rot="21254162">
              <a:off x="11207272" y="6369262"/>
              <a:ext cx="740914" cy="195863"/>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err="1">
                  <a:ln>
                    <a:noFill/>
                  </a:ln>
                  <a:solidFill>
                    <a:prstClr val="white"/>
                  </a:solidFill>
                  <a:effectLst/>
                  <a:uLnTx/>
                  <a:uFillTx/>
                  <a:latin typeface="Trebuchet MS" panose="020B0603020202020204" pitchFamily="34" charset="0"/>
                  <a:ea typeface="+mn-ea"/>
                  <a:cs typeface="Helvetica" panose="020B0604020202020204" pitchFamily="34" charset="0"/>
                </a:rPr>
                <a:t>Netcoreconf</a:t>
              </a:r>
              <a:endParaRPr kumimoji="0" lang="es-ES" sz="1000" b="1" i="0" u="none" strike="noStrike" kern="1200" cap="none" spc="0" normalizeH="0" baseline="0" noProof="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Tree>
    <p:extLst>
      <p:ext uri="{BB962C8B-B14F-4D97-AF65-F5344CB8AC3E}">
        <p14:creationId xmlns:p14="http://schemas.microsoft.com/office/powerpoint/2010/main" val="344198357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93998FF6-7977-0003-2D93-BBF83E44A489}"/>
              </a:ext>
            </a:extLst>
          </p:cNvPr>
          <p:cNvSpPr/>
          <p:nvPr userDrawn="1"/>
        </p:nvSpPr>
        <p:spPr>
          <a:xfrm>
            <a:off x="204047" y="133350"/>
            <a:ext cx="8006503" cy="6515100"/>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itle 1">
            <a:extLst>
              <a:ext uri="{FF2B5EF4-FFF2-40B4-BE49-F238E27FC236}">
                <a16:creationId xmlns:a16="http://schemas.microsoft.com/office/drawing/2014/main" id="{3AB0405E-88D5-58A4-8D1D-63A81F4BE2D3}"/>
              </a:ext>
            </a:extLst>
          </p:cNvPr>
          <p:cNvSpPr>
            <a:spLocks noGrp="1"/>
          </p:cNvSpPr>
          <p:nvPr>
            <p:ph type="title"/>
          </p:nvPr>
        </p:nvSpPr>
        <p:spPr>
          <a:xfrm>
            <a:off x="586804" y="523874"/>
            <a:ext cx="7053943" cy="564229"/>
          </a:xfrm>
          <a:prstGeom prst="rect">
            <a:avLst/>
          </a:prstGeom>
        </p:spPr>
        <p:txBody>
          <a:bodyPr>
            <a:normAutofit fontScale="90000"/>
          </a:bodyPr>
          <a:lstStyle/>
          <a:p>
            <a:br>
              <a:rPr lang="es-ES" b="1">
                <a:solidFill>
                  <a:schemeClr val="bg1"/>
                </a:solidFill>
              </a:rPr>
            </a:br>
            <a:r>
              <a:rPr lang="es-ES" b="1" err="1">
                <a:solidFill>
                  <a:schemeClr val="bg1"/>
                </a:solidFill>
              </a:rPr>
              <a:t>Title</a:t>
            </a:r>
            <a:r>
              <a:rPr lang="es-ES" b="1">
                <a:solidFill>
                  <a:schemeClr val="bg1"/>
                </a:solidFill>
              </a:rPr>
              <a:t> </a:t>
            </a:r>
            <a:r>
              <a:rPr lang="es-ES" b="1" err="1">
                <a:solidFill>
                  <a:schemeClr val="bg1"/>
                </a:solidFill>
              </a:rPr>
              <a:t>Example</a:t>
            </a:r>
            <a:endParaRPr lang="es-ES" b="1">
              <a:solidFill>
                <a:schemeClr val="bg1"/>
              </a:solidFill>
            </a:endParaRPr>
          </a:p>
        </p:txBody>
      </p:sp>
      <p:pic>
        <p:nvPicPr>
          <p:cNvPr id="6" name="Imagen 5">
            <a:extLst>
              <a:ext uri="{FF2B5EF4-FFF2-40B4-BE49-F238E27FC236}">
                <a16:creationId xmlns:a16="http://schemas.microsoft.com/office/drawing/2014/main" id="{0B18A7FE-0919-F48B-6A5D-CABD747FBE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49176" y="1493936"/>
            <a:ext cx="3031051" cy="3438070"/>
          </a:xfrm>
          <a:prstGeom prst="rect">
            <a:avLst/>
          </a:prstGeom>
        </p:spPr>
      </p:pic>
      <p:sp>
        <p:nvSpPr>
          <p:cNvPr id="12" name="Marcador de texto 11">
            <a:extLst>
              <a:ext uri="{FF2B5EF4-FFF2-40B4-BE49-F238E27FC236}">
                <a16:creationId xmlns:a16="http://schemas.microsoft.com/office/drawing/2014/main" id="{6449A2A9-12BA-055F-6B3D-F9A528D1D802}"/>
              </a:ext>
            </a:extLst>
          </p:cNvPr>
          <p:cNvSpPr>
            <a:spLocks noGrp="1"/>
          </p:cNvSpPr>
          <p:nvPr>
            <p:ph type="body" sz="quarter" idx="10"/>
          </p:nvPr>
        </p:nvSpPr>
        <p:spPr>
          <a:xfrm>
            <a:off x="587375" y="1876425"/>
            <a:ext cx="7053263" cy="4067175"/>
          </a:xfrm>
          <a:prstGeom prst="rect">
            <a:avLst/>
          </a:prstGeom>
        </p:spPr>
        <p:txBody>
          <a:bodyPr/>
          <a:lstStyle>
            <a:lvl1pPr marL="0" indent="0" algn="just">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s-ES"/>
          </a:p>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a:t>
            </a:r>
            <a:r>
              <a:rPr lang="es-ES" err="1"/>
              <a:t>Suspendisse</a:t>
            </a:r>
            <a:r>
              <a:rPr lang="es-ES"/>
              <a:t> et </a:t>
            </a:r>
            <a:r>
              <a:rPr lang="es-ES" err="1"/>
              <a:t>est</a:t>
            </a:r>
            <a:r>
              <a:rPr lang="es-ES"/>
              <a:t> </a:t>
            </a:r>
            <a:r>
              <a:rPr lang="es-ES" err="1"/>
              <a:t>tempus</a:t>
            </a:r>
            <a:r>
              <a:rPr lang="es-ES"/>
              <a:t>, </a:t>
            </a:r>
            <a:r>
              <a:rPr lang="es-ES" err="1"/>
              <a:t>semper</a:t>
            </a:r>
            <a:r>
              <a:rPr lang="es-ES"/>
              <a:t> mi vitae, </a:t>
            </a:r>
            <a:r>
              <a:rPr lang="es-ES" err="1"/>
              <a:t>rutrum</a:t>
            </a:r>
            <a:r>
              <a:rPr lang="es-ES"/>
              <a:t> </a:t>
            </a:r>
            <a:r>
              <a:rPr lang="es-ES" err="1"/>
              <a:t>enim</a:t>
            </a:r>
            <a:r>
              <a:rPr lang="es-ES"/>
              <a:t>. </a:t>
            </a:r>
            <a:r>
              <a:rPr lang="es-ES" err="1"/>
              <a:t>Aliquam</a:t>
            </a:r>
            <a:r>
              <a:rPr lang="es-ES"/>
              <a:t> ac </a:t>
            </a:r>
            <a:r>
              <a:rPr lang="es-ES" err="1"/>
              <a:t>egestas</a:t>
            </a:r>
            <a:r>
              <a:rPr lang="es-ES"/>
              <a:t> eros. Ut </a:t>
            </a:r>
            <a:r>
              <a:rPr lang="es-ES" err="1"/>
              <a:t>volutpat</a:t>
            </a:r>
            <a:r>
              <a:rPr lang="es-ES"/>
              <a:t> </a:t>
            </a:r>
            <a:r>
              <a:rPr lang="es-ES" err="1"/>
              <a:t>elit</a:t>
            </a:r>
            <a:r>
              <a:rPr lang="es-ES"/>
              <a:t> </a:t>
            </a:r>
            <a:r>
              <a:rPr lang="es-ES" err="1"/>
              <a:t>ligula</a:t>
            </a:r>
            <a:r>
              <a:rPr lang="es-ES"/>
              <a:t>. </a:t>
            </a:r>
            <a:r>
              <a:rPr lang="es-ES" err="1"/>
              <a:t>Integer</a:t>
            </a:r>
            <a:r>
              <a:rPr lang="es-ES"/>
              <a:t> </a:t>
            </a:r>
            <a:r>
              <a:rPr lang="es-ES" err="1"/>
              <a:t>molestie</a:t>
            </a:r>
            <a:r>
              <a:rPr lang="es-ES"/>
              <a:t> odio </a:t>
            </a:r>
            <a:r>
              <a:rPr lang="es-ES" err="1"/>
              <a:t>diam</a:t>
            </a:r>
            <a:r>
              <a:rPr lang="es-ES"/>
              <a:t>, a </a:t>
            </a:r>
            <a:r>
              <a:rPr lang="es-ES" err="1"/>
              <a:t>sollicitudin</a:t>
            </a:r>
            <a:r>
              <a:rPr lang="es-ES"/>
              <a:t> </a:t>
            </a:r>
            <a:r>
              <a:rPr lang="es-ES" err="1"/>
              <a:t>arcu</a:t>
            </a:r>
            <a:r>
              <a:rPr lang="es-ES"/>
              <a:t> </a:t>
            </a:r>
            <a:r>
              <a:rPr lang="es-ES" err="1"/>
              <a:t>fermentum</a:t>
            </a:r>
            <a:r>
              <a:rPr lang="es-ES"/>
              <a:t> non. </a:t>
            </a:r>
            <a:r>
              <a:rPr lang="es-ES" err="1"/>
              <a:t>Donec</a:t>
            </a:r>
            <a:r>
              <a:rPr lang="es-ES"/>
              <a:t> </a:t>
            </a:r>
            <a:r>
              <a:rPr lang="es-ES" err="1"/>
              <a:t>euismod</a:t>
            </a:r>
            <a:r>
              <a:rPr lang="es-ES"/>
              <a:t>, </a:t>
            </a:r>
            <a:r>
              <a:rPr lang="es-ES" err="1"/>
              <a:t>ligula</a:t>
            </a:r>
            <a:r>
              <a:rPr lang="es-ES"/>
              <a:t> sed </a:t>
            </a:r>
            <a:r>
              <a:rPr lang="es-ES" err="1"/>
              <a:t>efficitur</a:t>
            </a:r>
            <a:r>
              <a:rPr lang="es-ES"/>
              <a:t> ornare, </a:t>
            </a:r>
            <a:r>
              <a:rPr lang="es-ES" err="1"/>
              <a:t>lacus</a:t>
            </a:r>
            <a:r>
              <a:rPr lang="es-ES"/>
              <a:t> </a:t>
            </a:r>
            <a:r>
              <a:rPr lang="es-ES" err="1"/>
              <a:t>erat</a:t>
            </a:r>
            <a:r>
              <a:rPr lang="es-ES"/>
              <a:t> </a:t>
            </a:r>
            <a:r>
              <a:rPr lang="es-ES" err="1"/>
              <a:t>dapibus</a:t>
            </a:r>
            <a:r>
              <a:rPr lang="es-ES"/>
              <a:t> </a:t>
            </a:r>
            <a:r>
              <a:rPr lang="es-ES" err="1"/>
              <a:t>sapien</a:t>
            </a:r>
            <a:r>
              <a:rPr lang="es-ES"/>
              <a:t>, ac </a:t>
            </a:r>
            <a:r>
              <a:rPr lang="es-ES" err="1"/>
              <a:t>gravida</a:t>
            </a:r>
            <a:r>
              <a:rPr lang="es-ES"/>
              <a:t> </a:t>
            </a:r>
            <a:r>
              <a:rPr lang="es-ES" err="1"/>
              <a:t>lectus</a:t>
            </a:r>
            <a:r>
              <a:rPr lang="es-ES"/>
              <a:t> ante ac </a:t>
            </a:r>
            <a:r>
              <a:rPr lang="es-ES" err="1"/>
              <a:t>nisi</a:t>
            </a:r>
            <a:r>
              <a:rPr lang="es-ES"/>
              <a:t>. </a:t>
            </a:r>
            <a:r>
              <a:rPr lang="es-ES" err="1"/>
              <a:t>Suspendisse</a:t>
            </a:r>
            <a:r>
              <a:rPr lang="es-ES"/>
              <a:t> </a:t>
            </a:r>
            <a:r>
              <a:rPr lang="es-ES" err="1"/>
              <a:t>laoreet</a:t>
            </a:r>
            <a:r>
              <a:rPr lang="es-ES"/>
              <a:t> </a:t>
            </a:r>
            <a:r>
              <a:rPr lang="es-ES" err="1"/>
              <a:t>pretium</a:t>
            </a:r>
            <a:r>
              <a:rPr lang="es-ES"/>
              <a:t> ornare. </a:t>
            </a:r>
            <a:r>
              <a:rPr lang="es-ES" err="1"/>
              <a:t>Donec</a:t>
            </a:r>
            <a:r>
              <a:rPr lang="es-ES"/>
              <a:t> </a:t>
            </a:r>
            <a:r>
              <a:rPr lang="es-ES" err="1"/>
              <a:t>fringilla</a:t>
            </a:r>
            <a:r>
              <a:rPr lang="es-ES"/>
              <a:t> non odio </a:t>
            </a:r>
            <a:r>
              <a:rPr lang="es-ES" err="1"/>
              <a:t>nec</a:t>
            </a:r>
            <a:r>
              <a:rPr lang="es-ES"/>
              <a:t> </a:t>
            </a:r>
            <a:r>
              <a:rPr lang="es-ES" err="1"/>
              <a:t>molestie</a:t>
            </a:r>
            <a:r>
              <a:rPr lang="es-ES"/>
              <a:t>. </a:t>
            </a:r>
            <a:r>
              <a:rPr lang="es-ES" err="1"/>
              <a:t>Nulla</a:t>
            </a:r>
            <a:r>
              <a:rPr lang="es-ES"/>
              <a:t> </a:t>
            </a:r>
            <a:r>
              <a:rPr lang="es-ES" err="1"/>
              <a:t>hendrerit</a:t>
            </a:r>
            <a:r>
              <a:rPr lang="es-ES"/>
              <a:t> </a:t>
            </a:r>
            <a:r>
              <a:rPr lang="es-ES" err="1"/>
              <a:t>consequat</a:t>
            </a:r>
            <a:r>
              <a:rPr lang="es-ES"/>
              <a:t> </a:t>
            </a:r>
            <a:r>
              <a:rPr lang="es-ES" err="1"/>
              <a:t>tellus</a:t>
            </a:r>
            <a:r>
              <a:rPr lang="es-ES"/>
              <a:t> </a:t>
            </a:r>
            <a:r>
              <a:rPr lang="es-ES" err="1"/>
              <a:t>fringilla</a:t>
            </a:r>
            <a:r>
              <a:rPr lang="es-ES"/>
              <a:t> </a:t>
            </a:r>
            <a:r>
              <a:rPr lang="es-ES" err="1"/>
              <a:t>laoreet</a:t>
            </a:r>
            <a:r>
              <a:rPr lang="es-ES"/>
              <a:t>. </a:t>
            </a:r>
            <a:r>
              <a:rPr lang="es-ES" err="1"/>
              <a:t>Phasellus</a:t>
            </a:r>
            <a:r>
              <a:rPr lang="es-ES"/>
              <a:t> </a:t>
            </a:r>
            <a:r>
              <a:rPr lang="es-ES" err="1"/>
              <a:t>blandit</a:t>
            </a:r>
            <a:r>
              <a:rPr lang="es-ES"/>
              <a:t> </a:t>
            </a:r>
            <a:r>
              <a:rPr lang="es-ES" err="1"/>
              <a:t>bibendum</a:t>
            </a:r>
            <a:r>
              <a:rPr lang="es-ES"/>
              <a:t> </a:t>
            </a:r>
            <a:r>
              <a:rPr lang="es-ES" err="1"/>
              <a:t>luctus</a:t>
            </a:r>
            <a:r>
              <a:rPr lang="es-ES"/>
              <a:t>. </a:t>
            </a:r>
            <a:r>
              <a:rPr lang="es-ES" err="1"/>
              <a:t>Etiam</a:t>
            </a:r>
            <a:r>
              <a:rPr lang="es-ES"/>
              <a:t> </a:t>
            </a:r>
            <a:r>
              <a:rPr lang="es-ES" err="1"/>
              <a:t>consequat</a:t>
            </a:r>
            <a:r>
              <a:rPr lang="es-ES"/>
              <a:t> </a:t>
            </a:r>
            <a:r>
              <a:rPr lang="es-ES" err="1"/>
              <a:t>diam</a:t>
            </a:r>
            <a:r>
              <a:rPr lang="es-ES"/>
              <a:t> </a:t>
            </a:r>
            <a:r>
              <a:rPr lang="es-ES" err="1"/>
              <a:t>eu</a:t>
            </a:r>
            <a:r>
              <a:rPr lang="es-ES"/>
              <a:t> porta </a:t>
            </a:r>
            <a:r>
              <a:rPr lang="es-ES" err="1"/>
              <a:t>porta</a:t>
            </a:r>
            <a:r>
              <a:rPr lang="es-ES"/>
              <a:t>. Cras </a:t>
            </a:r>
            <a:r>
              <a:rPr lang="es-ES" err="1"/>
              <a:t>sit</a:t>
            </a:r>
            <a:r>
              <a:rPr lang="es-ES"/>
              <a:t> </a:t>
            </a:r>
            <a:r>
              <a:rPr lang="es-ES" err="1"/>
              <a:t>amet</a:t>
            </a:r>
            <a:r>
              <a:rPr lang="es-ES"/>
              <a:t> porta </a:t>
            </a:r>
            <a:r>
              <a:rPr lang="es-ES" err="1"/>
              <a:t>est</a:t>
            </a:r>
            <a:r>
              <a:rPr lang="es-ES"/>
              <a:t>. </a:t>
            </a:r>
            <a:r>
              <a:rPr lang="es-ES" err="1"/>
              <a:t>Class</a:t>
            </a:r>
            <a:r>
              <a:rPr lang="es-ES"/>
              <a:t> </a:t>
            </a:r>
            <a:r>
              <a:rPr lang="es-ES" err="1"/>
              <a:t>aptent</a:t>
            </a:r>
            <a:r>
              <a:rPr lang="es-ES"/>
              <a:t> </a:t>
            </a:r>
            <a:r>
              <a:rPr lang="es-ES" err="1"/>
              <a:t>taciti</a:t>
            </a:r>
            <a:r>
              <a:rPr lang="es-ES"/>
              <a:t> </a:t>
            </a:r>
            <a:r>
              <a:rPr lang="es-ES" err="1"/>
              <a:t>sociosqu</a:t>
            </a:r>
            <a:r>
              <a:rPr lang="es-ES"/>
              <a:t> ad </a:t>
            </a:r>
            <a:r>
              <a:rPr lang="es-ES" err="1"/>
              <a:t>litora</a:t>
            </a:r>
            <a:r>
              <a:rPr lang="es-ES"/>
              <a:t> </a:t>
            </a:r>
            <a:r>
              <a:rPr lang="es-ES" err="1"/>
              <a:t>torquent</a:t>
            </a:r>
            <a:r>
              <a:rPr lang="es-ES"/>
              <a:t> per </a:t>
            </a:r>
            <a:r>
              <a:rPr lang="es-ES" err="1"/>
              <a:t>conubia</a:t>
            </a:r>
            <a:r>
              <a:rPr lang="es-ES"/>
              <a:t> </a:t>
            </a:r>
            <a:r>
              <a:rPr lang="es-ES" err="1"/>
              <a:t>nostra</a:t>
            </a:r>
            <a:r>
              <a:rPr lang="es-ES"/>
              <a:t>, per </a:t>
            </a:r>
            <a:r>
              <a:rPr lang="es-ES" err="1"/>
              <a:t>inceptos</a:t>
            </a:r>
            <a:r>
              <a:rPr lang="es-ES"/>
              <a:t> </a:t>
            </a:r>
            <a:r>
              <a:rPr lang="es-ES" err="1"/>
              <a:t>himenaeos</a:t>
            </a:r>
            <a:r>
              <a:rPr lang="es-ES"/>
              <a:t>. In non </a:t>
            </a:r>
            <a:r>
              <a:rPr lang="es-ES" err="1"/>
              <a:t>ullamcorper</a:t>
            </a:r>
            <a:r>
              <a:rPr lang="es-ES"/>
              <a:t> </a:t>
            </a:r>
            <a:r>
              <a:rPr lang="es-ES" err="1"/>
              <a:t>nisi</a:t>
            </a:r>
            <a:r>
              <a:rPr lang="es-ES"/>
              <a:t>.</a:t>
            </a:r>
          </a:p>
        </p:txBody>
      </p:sp>
    </p:spTree>
    <p:extLst>
      <p:ext uri="{BB962C8B-B14F-4D97-AF65-F5344CB8AC3E}">
        <p14:creationId xmlns:p14="http://schemas.microsoft.com/office/powerpoint/2010/main" val="177465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9F5D8DA-6612-984B-87E9-2AFB5180A6D4}"/>
              </a:ext>
            </a:extLst>
          </p:cNvPr>
          <p:cNvSpPr/>
          <p:nvPr userDrawn="1"/>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779D117E-F21A-1E42-E750-7D4E4A4BD30B}"/>
              </a:ext>
            </a:extLst>
          </p:cNvPr>
          <p:cNvSpPr/>
          <p:nvPr userDrawn="1"/>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7">
            <a:extLst>
              <a:ext uri="{FF2B5EF4-FFF2-40B4-BE49-F238E27FC236}">
                <a16:creationId xmlns:a16="http://schemas.microsoft.com/office/drawing/2014/main" id="{B92DDEB3-11A7-7D9D-AC05-690EF204CC94}"/>
              </a:ext>
            </a:extLst>
          </p:cNvPr>
          <p:cNvSpPr>
            <a:spLocks noGrp="1"/>
          </p:cNvSpPr>
          <p:nvPr>
            <p:ph type="title"/>
          </p:nvPr>
        </p:nvSpPr>
        <p:spPr>
          <a:xfrm>
            <a:off x="838200" y="142624"/>
            <a:ext cx="10515600" cy="1171466"/>
          </a:xfrm>
          <a:prstGeom prst="rect">
            <a:avLst/>
          </a:prstGeom>
          <a:noFill/>
        </p:spPr>
        <p:txBody>
          <a:bodyPr>
            <a:noAutofit/>
          </a:bodyPr>
          <a:lstStyle>
            <a:lvl1pPr>
              <a:defRPr sz="3600">
                <a:solidFill>
                  <a:srgbClr val="561B64"/>
                </a:solidFill>
              </a:defRPr>
            </a:lvl1pPr>
          </a:lstStyle>
          <a:p>
            <a:r>
              <a:rPr lang="es-ES"/>
              <a:t>Haga clic para modificar el estilo de título del patrón</a:t>
            </a:r>
          </a:p>
        </p:txBody>
      </p:sp>
      <p:sp>
        <p:nvSpPr>
          <p:cNvPr id="6" name="CuadroTexto 5">
            <a:extLst>
              <a:ext uri="{FF2B5EF4-FFF2-40B4-BE49-F238E27FC236}">
                <a16:creationId xmlns:a16="http://schemas.microsoft.com/office/drawing/2014/main" id="{6E024A3A-1E42-A053-10FB-72AE9EE9BFBF}"/>
              </a:ext>
            </a:extLst>
          </p:cNvPr>
          <p:cNvSpPr txBox="1"/>
          <p:nvPr userDrawn="1"/>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a:t>
            </a:r>
            <a:r>
              <a:rPr lang="es-ES" sz="1800" b="0" err="1">
                <a:solidFill>
                  <a:schemeClr val="bg1"/>
                </a:solidFill>
                <a:latin typeface="Helvetica" panose="020B0604020202020204" pitchFamily="34" charset="0"/>
                <a:cs typeface="Helvetica" panose="020B0604020202020204" pitchFamily="34" charset="0"/>
              </a:rPr>
              <a:t>netcoreconf</a:t>
            </a:r>
            <a:endParaRPr lang="es-ES" sz="1800" b="0">
              <a:solidFill>
                <a:schemeClr val="bg1"/>
              </a:solidFill>
              <a:latin typeface="Helvetica" panose="020B0604020202020204" pitchFamily="34" charset="0"/>
              <a:cs typeface="Helvetica" panose="020B0604020202020204" pitchFamily="34" charset="0"/>
            </a:endParaRPr>
          </a:p>
        </p:txBody>
      </p:sp>
      <p:pic>
        <p:nvPicPr>
          <p:cNvPr id="7" name="Imagen 6">
            <a:extLst>
              <a:ext uri="{FF2B5EF4-FFF2-40B4-BE49-F238E27FC236}">
                <a16:creationId xmlns:a16="http://schemas.microsoft.com/office/drawing/2014/main" id="{4F6E264E-909D-3A59-EAFC-AE28DD948E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77121"/>
            <a:ext cx="924339" cy="1048462"/>
          </a:xfrm>
          <a:prstGeom prst="rect">
            <a:avLst/>
          </a:prstGeom>
        </p:spPr>
      </p:pic>
      <p:sp>
        <p:nvSpPr>
          <p:cNvPr id="8" name="CuadroTexto 7">
            <a:extLst>
              <a:ext uri="{FF2B5EF4-FFF2-40B4-BE49-F238E27FC236}">
                <a16:creationId xmlns:a16="http://schemas.microsoft.com/office/drawing/2014/main" id="{316FF6AC-4B74-056F-636C-86C03C33836D}"/>
              </a:ext>
            </a:extLst>
          </p:cNvPr>
          <p:cNvSpPr txBox="1"/>
          <p:nvPr userDrawn="1"/>
        </p:nvSpPr>
        <p:spPr>
          <a:xfrm rot="21065074">
            <a:off x="11316911" y="6004919"/>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2024</a:t>
            </a:r>
            <a:endParaRPr lang="es-ES" sz="2000" b="1">
              <a:solidFill>
                <a:schemeClr val="bg1"/>
              </a:solidFill>
              <a:latin typeface="Trebuchet MS" panose="020B0603020202020204" pitchFamily="34" charset="0"/>
            </a:endParaRPr>
          </a:p>
        </p:txBody>
      </p:sp>
    </p:spTree>
    <p:extLst>
      <p:ext uri="{BB962C8B-B14F-4D97-AF65-F5344CB8AC3E}">
        <p14:creationId xmlns:p14="http://schemas.microsoft.com/office/powerpoint/2010/main" val="212400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ponsors">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CFBFC3C6-7718-480B-BA55-A81A1259F61C}"/>
              </a:ext>
            </a:extLst>
          </p:cNvPr>
          <p:cNvSpPr/>
          <p:nvPr userDrawn="1"/>
        </p:nvSpPr>
        <p:spPr>
          <a:xfrm>
            <a:off x="0" y="969291"/>
            <a:ext cx="12192000" cy="45719"/>
          </a:xfrm>
          <a:prstGeom prst="rect">
            <a:avLst/>
          </a:prstGeom>
          <a:solidFill>
            <a:srgbClr val="561B64"/>
          </a:solidFill>
          <a:ln>
            <a:solidFill>
              <a:srgbClr val="561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upo 4">
            <a:extLst>
              <a:ext uri="{FF2B5EF4-FFF2-40B4-BE49-F238E27FC236}">
                <a16:creationId xmlns:a16="http://schemas.microsoft.com/office/drawing/2014/main" id="{30D20B19-00A4-BB7C-14F2-FDF53C2EE8B6}"/>
              </a:ext>
            </a:extLst>
          </p:cNvPr>
          <p:cNvGrpSpPr/>
          <p:nvPr userDrawn="1"/>
        </p:nvGrpSpPr>
        <p:grpSpPr>
          <a:xfrm>
            <a:off x="718086" y="2431303"/>
            <a:ext cx="10755825" cy="2506244"/>
            <a:chOff x="898645" y="2920564"/>
            <a:chExt cx="10755825" cy="2506244"/>
          </a:xfrm>
        </p:grpSpPr>
        <p:pic>
          <p:nvPicPr>
            <p:cNvPr id="9" name="Imagen 8" descr="Un letrero de color negro&#10;&#10;Descripción generada automáticamente con confianza media">
              <a:extLst>
                <a:ext uri="{FF2B5EF4-FFF2-40B4-BE49-F238E27FC236}">
                  <a16:creationId xmlns:a16="http://schemas.microsoft.com/office/drawing/2014/main" id="{3519A77B-A8B6-783D-2B99-C78002804B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645" y="3990580"/>
              <a:ext cx="1868496" cy="685453"/>
            </a:xfrm>
            <a:prstGeom prst="rect">
              <a:avLst/>
            </a:prstGeom>
          </p:spPr>
        </p:pic>
        <p:pic>
          <p:nvPicPr>
            <p:cNvPr id="11" name="Gráfico 10">
              <a:extLst>
                <a:ext uri="{FF2B5EF4-FFF2-40B4-BE49-F238E27FC236}">
                  <a16:creationId xmlns:a16="http://schemas.microsoft.com/office/drawing/2014/main" id="{3975CD0B-B23B-397F-E565-4B9A67D0BB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82" y="2920564"/>
              <a:ext cx="3542080" cy="2506244"/>
            </a:xfrm>
            <a:prstGeom prst="rect">
              <a:avLst/>
            </a:prstGeom>
          </p:spPr>
        </p:pic>
        <p:pic>
          <p:nvPicPr>
            <p:cNvPr id="13" name="Imagen 12">
              <a:extLst>
                <a:ext uri="{FF2B5EF4-FFF2-40B4-BE49-F238E27FC236}">
                  <a16:creationId xmlns:a16="http://schemas.microsoft.com/office/drawing/2014/main" id="{97E27350-88FE-2E5A-A3E5-A88682E710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30283" y="4175494"/>
              <a:ext cx="2924187" cy="357198"/>
            </a:xfrm>
            <a:prstGeom prst="rect">
              <a:avLst/>
            </a:prstGeom>
          </p:spPr>
        </p:pic>
      </p:grpSp>
      <p:pic>
        <p:nvPicPr>
          <p:cNvPr id="19" name="Imagen 18" descr="Imagen que contiene Icono&#10;&#10;Descripción generada automáticamente">
            <a:extLst>
              <a:ext uri="{FF2B5EF4-FFF2-40B4-BE49-F238E27FC236}">
                <a16:creationId xmlns:a16="http://schemas.microsoft.com/office/drawing/2014/main" id="{CCB22FDE-4360-406A-DE5C-F1DA79ECF69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633830" y="5455505"/>
            <a:ext cx="924339" cy="619307"/>
          </a:xfrm>
          <a:prstGeom prst="rect">
            <a:avLst/>
          </a:prstGeom>
        </p:spPr>
      </p:pic>
      <p:pic>
        <p:nvPicPr>
          <p:cNvPr id="27" name="Imagen 26" descr="Un letrero de color negro&#10;&#10;Descripción generada automáticamente con confianza baja">
            <a:extLst>
              <a:ext uri="{FF2B5EF4-FFF2-40B4-BE49-F238E27FC236}">
                <a16:creationId xmlns:a16="http://schemas.microsoft.com/office/drawing/2014/main" id="{9037CA38-B09C-356B-FBEB-9901CCAE052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828618" y="3348509"/>
            <a:ext cx="2531609" cy="865980"/>
          </a:xfrm>
          <a:prstGeom prst="rect">
            <a:avLst/>
          </a:prstGeom>
        </p:spPr>
      </p:pic>
      <p:pic>
        <p:nvPicPr>
          <p:cNvPr id="31" name="Imagen 30">
            <a:extLst>
              <a:ext uri="{FF2B5EF4-FFF2-40B4-BE49-F238E27FC236}">
                <a16:creationId xmlns:a16="http://schemas.microsoft.com/office/drawing/2014/main" id="{4A4E365D-1B40-D65D-D825-69B8225E6FE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30615" y="4341414"/>
            <a:ext cx="2309522" cy="693253"/>
          </a:xfrm>
          <a:prstGeom prst="rect">
            <a:avLst/>
          </a:prstGeom>
        </p:spPr>
      </p:pic>
      <p:pic>
        <p:nvPicPr>
          <p:cNvPr id="35" name="Imagen 34" descr="Logotipo, nombre de la empresa&#10;&#10;Descripción generada automáticamente">
            <a:extLst>
              <a:ext uri="{FF2B5EF4-FFF2-40B4-BE49-F238E27FC236}">
                <a16:creationId xmlns:a16="http://schemas.microsoft.com/office/drawing/2014/main" id="{0327A4B9-7312-E40B-4072-1EFB8740298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753280" y="4176121"/>
            <a:ext cx="2924571" cy="988492"/>
          </a:xfrm>
          <a:prstGeom prst="rect">
            <a:avLst/>
          </a:prstGeom>
        </p:spPr>
      </p:pic>
      <p:pic>
        <p:nvPicPr>
          <p:cNvPr id="6" name="Imagen 5">
            <a:extLst>
              <a:ext uri="{FF2B5EF4-FFF2-40B4-BE49-F238E27FC236}">
                <a16:creationId xmlns:a16="http://schemas.microsoft.com/office/drawing/2014/main" id="{60B9DE23-0182-C351-9C16-D3C40182B5E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42632" y="152280"/>
            <a:ext cx="1246198" cy="1413542"/>
          </a:xfrm>
          <a:prstGeom prst="rect">
            <a:avLst/>
          </a:prstGeom>
        </p:spPr>
      </p:pic>
      <p:sp>
        <p:nvSpPr>
          <p:cNvPr id="10" name="CuadroTexto 9">
            <a:extLst>
              <a:ext uri="{FF2B5EF4-FFF2-40B4-BE49-F238E27FC236}">
                <a16:creationId xmlns:a16="http://schemas.microsoft.com/office/drawing/2014/main" id="{8939CD8C-0027-CC9A-EE33-9A769A130264}"/>
              </a:ext>
            </a:extLst>
          </p:cNvPr>
          <p:cNvSpPr txBox="1"/>
          <p:nvPr userDrawn="1"/>
        </p:nvSpPr>
        <p:spPr>
          <a:xfrm rot="21254162">
            <a:off x="385470" y="1073482"/>
            <a:ext cx="960519" cy="253916"/>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err="1">
                <a:ln>
                  <a:noFill/>
                </a:ln>
                <a:solidFill>
                  <a:prstClr val="white"/>
                </a:solidFill>
                <a:effectLst/>
                <a:uLnTx/>
                <a:uFillTx/>
                <a:latin typeface="Trebuchet MS" panose="020B0603020202020204" pitchFamily="34" charset="0"/>
                <a:ea typeface="+mn-ea"/>
                <a:cs typeface="Helvetica" panose="020B0604020202020204" pitchFamily="34" charset="0"/>
              </a:rPr>
              <a:t>Netcoreconf</a:t>
            </a:r>
            <a:endParaRPr kumimoji="0" lang="es-ES" sz="1000" b="1" i="0" u="none" strike="noStrike" kern="1200" cap="none" spc="0" normalizeH="0" baseline="0" noProof="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sp>
        <p:nvSpPr>
          <p:cNvPr id="12" name="CuadroTexto 11">
            <a:extLst>
              <a:ext uri="{FF2B5EF4-FFF2-40B4-BE49-F238E27FC236}">
                <a16:creationId xmlns:a16="http://schemas.microsoft.com/office/drawing/2014/main" id="{9A8AA0FD-B85C-1D90-02DE-B533BE30F61C}"/>
              </a:ext>
            </a:extLst>
          </p:cNvPr>
          <p:cNvSpPr txBox="1"/>
          <p:nvPr userDrawn="1"/>
        </p:nvSpPr>
        <p:spPr>
          <a:xfrm>
            <a:off x="4276725" y="125227"/>
            <a:ext cx="3581400" cy="923330"/>
          </a:xfrm>
          <a:prstGeom prst="rect">
            <a:avLst/>
          </a:prstGeom>
          <a:noFill/>
        </p:spPr>
        <p:txBody>
          <a:bodyPr wrap="square" rtlCol="0">
            <a:spAutoFit/>
          </a:bodyPr>
          <a:lstStyle/>
          <a:p>
            <a:r>
              <a:rPr lang="es-ES" sz="5400" b="1">
                <a:solidFill>
                  <a:srgbClr val="561B64"/>
                </a:solidFill>
              </a:rPr>
              <a:t>SPONSORS</a:t>
            </a:r>
          </a:p>
        </p:txBody>
      </p:sp>
      <p:pic>
        <p:nvPicPr>
          <p:cNvPr id="2" name="Imagen 1" descr="Logotipo&#10;&#10;Descripción generada automáticamente">
            <a:extLst>
              <a:ext uri="{FF2B5EF4-FFF2-40B4-BE49-F238E27FC236}">
                <a16:creationId xmlns:a16="http://schemas.microsoft.com/office/drawing/2014/main" id="{860B41C9-B72E-B517-4D64-FDAFB884431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770776" y="1221760"/>
            <a:ext cx="8593297" cy="2358311"/>
          </a:xfrm>
          <a:prstGeom prst="rect">
            <a:avLst/>
          </a:prstGeom>
        </p:spPr>
      </p:pic>
    </p:spTree>
    <p:extLst>
      <p:ext uri="{BB962C8B-B14F-4D97-AF65-F5344CB8AC3E}">
        <p14:creationId xmlns:p14="http://schemas.microsoft.com/office/powerpoint/2010/main" val="27827985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cias/ RRSS ">
    <p:bg>
      <p:bgRef idx="1002">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A4BF364-DCEC-9AA0-440D-F50DC57A6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9" name="CuadroTexto 8">
            <a:extLst>
              <a:ext uri="{FF2B5EF4-FFF2-40B4-BE49-F238E27FC236}">
                <a16:creationId xmlns:a16="http://schemas.microsoft.com/office/drawing/2014/main" id="{86A6E66A-5FE1-4568-7B70-8156BA524A61}"/>
              </a:ext>
            </a:extLst>
          </p:cNvPr>
          <p:cNvSpPr txBox="1"/>
          <p:nvPr userDrawn="1"/>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a:ln>
                  <a:noFill/>
                </a:ln>
                <a:solidFill>
                  <a:prstClr val="white"/>
                </a:solidFill>
                <a:effectLst/>
                <a:uLnTx/>
                <a:uFillTx/>
                <a:latin typeface="Segoe UI" panose="020B0502040204020203" pitchFamily="34" charset="0"/>
                <a:ea typeface="+mn-ea"/>
                <a:cs typeface="Segoe UI" panose="020B0502040204020203" pitchFamily="34" charset="0"/>
              </a:rPr>
              <a:t>Thanks</a:t>
            </a:r>
          </a:p>
        </p:txBody>
      </p:sp>
      <p:pic>
        <p:nvPicPr>
          <p:cNvPr id="2050" name="Picture 2" descr="Instagram Logo | PNG All">
            <a:extLst>
              <a:ext uri="{FF2B5EF4-FFF2-40B4-BE49-F238E27FC236}">
                <a16:creationId xmlns:a16="http://schemas.microsoft.com/office/drawing/2014/main" id="{1032961E-3EDC-238E-1284-0969B8715878}"/>
              </a:ext>
            </a:extLst>
          </p:cNvPr>
          <p:cNvPicPr>
            <a:picLocks noChangeAspect="1" noChangeArrowheads="1"/>
          </p:cNvPicPr>
          <p:nvPr userDrawn="1"/>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96608" y="2330251"/>
            <a:ext cx="338000" cy="360000"/>
          </a:xfrm>
          <a:prstGeom prst="rect">
            <a:avLst/>
          </a:prstGeom>
          <a:noFill/>
          <a:ln>
            <a:noFill/>
          </a:ln>
        </p:spPr>
      </p:pic>
      <p:pic>
        <p:nvPicPr>
          <p:cNvPr id="2052" name="Picture 4" descr="X Logo, symbol, meaning, history, PNG, brand">
            <a:extLst>
              <a:ext uri="{FF2B5EF4-FFF2-40B4-BE49-F238E27FC236}">
                <a16:creationId xmlns:a16="http://schemas.microsoft.com/office/drawing/2014/main" id="{A79B011A-032A-5469-E4AC-DEED4930DA44}"/>
              </a:ext>
            </a:extLst>
          </p:cNvPr>
          <p:cNvPicPr>
            <a:picLocks noChangeAspect="1" noChangeArrowheads="1"/>
          </p:cNvPicPr>
          <p:nvPr userDrawn="1"/>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8559" r="19410"/>
          <a:stretch/>
        </p:blipFill>
        <p:spPr bwMode="auto">
          <a:xfrm>
            <a:off x="8217304" y="1872134"/>
            <a:ext cx="288000" cy="261156"/>
          </a:xfrm>
          <a:prstGeom prst="rect">
            <a:avLst/>
          </a:prstGeom>
          <a:noFill/>
          <a:ln>
            <a:noFill/>
          </a:ln>
        </p:spPr>
      </p:pic>
      <p:pic>
        <p:nvPicPr>
          <p:cNvPr id="2058" name="Picture 10">
            <a:extLst>
              <a:ext uri="{FF2B5EF4-FFF2-40B4-BE49-F238E27FC236}">
                <a16:creationId xmlns:a16="http://schemas.microsoft.com/office/drawing/2014/main" id="{08D18C07-C645-DF51-EC44-86A35C0972EA}"/>
              </a:ext>
            </a:extLst>
          </p:cNvPr>
          <p:cNvPicPr>
            <a:picLocks noChangeAspect="1" noChangeArrowheads="1"/>
          </p:cNvPicPr>
          <p:nvPr userDrawn="1"/>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5961" t="7084" r="12762" b="13810"/>
          <a:stretch/>
        </p:blipFill>
        <p:spPr bwMode="auto">
          <a:xfrm>
            <a:off x="8176366" y="1315173"/>
            <a:ext cx="369876" cy="360000"/>
          </a:xfrm>
          <a:prstGeom prst="rect">
            <a:avLst/>
          </a:prstGeom>
          <a:noFill/>
          <a:ln>
            <a:noFill/>
          </a:ln>
        </p:spPr>
      </p:pic>
      <p:sp>
        <p:nvSpPr>
          <p:cNvPr id="11" name="CuadroTexto 10">
            <a:extLst>
              <a:ext uri="{FF2B5EF4-FFF2-40B4-BE49-F238E27FC236}">
                <a16:creationId xmlns:a16="http://schemas.microsoft.com/office/drawing/2014/main" id="{5F3473B4-DCBB-BF73-8939-443C32DC4BDC}"/>
              </a:ext>
            </a:extLst>
          </p:cNvPr>
          <p:cNvSpPr txBox="1"/>
          <p:nvPr userDrawn="1"/>
        </p:nvSpPr>
        <p:spPr>
          <a:xfrm>
            <a:off x="8782050" y="2317545"/>
            <a:ext cx="1520544" cy="369332"/>
          </a:xfrm>
          <a:prstGeom prst="rect">
            <a:avLst/>
          </a:prstGeom>
          <a:noFill/>
        </p:spPr>
        <p:txBody>
          <a:bodyPr wrap="none" rtlCol="0">
            <a:spAutoFit/>
          </a:bodyPr>
          <a:lstStyle/>
          <a:p>
            <a:r>
              <a:rPr lang="es-ES">
                <a:solidFill>
                  <a:schemeClr val="tx1">
                    <a:lumMod val="50000"/>
                  </a:schemeClr>
                </a:solidFill>
              </a:rPr>
              <a:t>@netcoreconf</a:t>
            </a:r>
          </a:p>
        </p:txBody>
      </p:sp>
      <p:sp>
        <p:nvSpPr>
          <p:cNvPr id="12" name="CuadroTexto 11">
            <a:extLst>
              <a:ext uri="{FF2B5EF4-FFF2-40B4-BE49-F238E27FC236}">
                <a16:creationId xmlns:a16="http://schemas.microsoft.com/office/drawing/2014/main" id="{5E75C2EF-F66A-CBD9-527C-260A8A5A32FB}"/>
              </a:ext>
            </a:extLst>
          </p:cNvPr>
          <p:cNvSpPr txBox="1"/>
          <p:nvPr userDrawn="1"/>
        </p:nvSpPr>
        <p:spPr>
          <a:xfrm>
            <a:off x="8782050" y="1318547"/>
            <a:ext cx="1403526" cy="369332"/>
          </a:xfrm>
          <a:prstGeom prst="rect">
            <a:avLst/>
          </a:prstGeom>
          <a:noFill/>
        </p:spPr>
        <p:txBody>
          <a:bodyPr wrap="none" rtlCol="0">
            <a:spAutoFit/>
          </a:bodyPr>
          <a:lstStyle/>
          <a:p>
            <a:r>
              <a:rPr lang="es-ES">
                <a:solidFill>
                  <a:schemeClr val="tx1">
                    <a:lumMod val="50000"/>
                  </a:schemeClr>
                </a:solidFill>
              </a:rPr>
              <a:t>/</a:t>
            </a:r>
            <a:r>
              <a:rPr lang="es-ES" err="1">
                <a:solidFill>
                  <a:schemeClr val="tx1">
                    <a:lumMod val="50000"/>
                  </a:schemeClr>
                </a:solidFill>
              </a:rPr>
              <a:t>netcoreconf</a:t>
            </a:r>
            <a:endParaRPr lang="es-ES">
              <a:solidFill>
                <a:schemeClr val="tx1">
                  <a:lumMod val="50000"/>
                </a:schemeClr>
              </a:solidFill>
            </a:endParaRPr>
          </a:p>
        </p:txBody>
      </p:sp>
      <p:sp>
        <p:nvSpPr>
          <p:cNvPr id="13" name="CuadroTexto 12">
            <a:extLst>
              <a:ext uri="{FF2B5EF4-FFF2-40B4-BE49-F238E27FC236}">
                <a16:creationId xmlns:a16="http://schemas.microsoft.com/office/drawing/2014/main" id="{773B4554-7C8E-735D-3BFF-DC56A3C1AAF9}"/>
              </a:ext>
            </a:extLst>
          </p:cNvPr>
          <p:cNvSpPr txBox="1"/>
          <p:nvPr userDrawn="1"/>
        </p:nvSpPr>
        <p:spPr>
          <a:xfrm>
            <a:off x="8767332" y="1818046"/>
            <a:ext cx="1520544" cy="369332"/>
          </a:xfrm>
          <a:prstGeom prst="rect">
            <a:avLst/>
          </a:prstGeom>
          <a:noFill/>
        </p:spPr>
        <p:txBody>
          <a:bodyPr wrap="none" rtlCol="0">
            <a:spAutoFit/>
          </a:bodyPr>
          <a:lstStyle/>
          <a:p>
            <a:r>
              <a:rPr lang="es-ES">
                <a:solidFill>
                  <a:schemeClr val="tx1">
                    <a:lumMod val="50000"/>
                  </a:schemeClr>
                </a:solidFill>
              </a:rPr>
              <a:t>@netcoreconf</a:t>
            </a:r>
          </a:p>
        </p:txBody>
      </p:sp>
      <p:pic>
        <p:nvPicPr>
          <p:cNvPr id="15" name="Imagen 14">
            <a:extLst>
              <a:ext uri="{FF2B5EF4-FFF2-40B4-BE49-F238E27FC236}">
                <a16:creationId xmlns:a16="http://schemas.microsoft.com/office/drawing/2014/main" id="{518C0547-1663-4077-4144-69EB5C692203}"/>
              </a:ext>
            </a:extLst>
          </p:cNvPr>
          <p:cNvPicPr>
            <a:picLocks noChangeAspect="1"/>
          </p:cNvPicPr>
          <p:nvPr userDrawn="1"/>
        </p:nvPicPr>
        <p:blipFill>
          <a:blip r:embed="rId6"/>
          <a:stretch>
            <a:fillRect/>
          </a:stretch>
        </p:blipFill>
        <p:spPr>
          <a:xfrm>
            <a:off x="7891463" y="3009900"/>
            <a:ext cx="2898124" cy="2876550"/>
          </a:xfrm>
          <a:prstGeom prst="rect">
            <a:avLst/>
          </a:prstGeom>
        </p:spPr>
      </p:pic>
    </p:spTree>
    <p:extLst>
      <p:ext uri="{BB962C8B-B14F-4D97-AF65-F5344CB8AC3E}">
        <p14:creationId xmlns:p14="http://schemas.microsoft.com/office/powerpoint/2010/main" val="351187069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0" r:id="rId3"/>
    <p:sldLayoutId id="2147483660" r:id="rId4"/>
    <p:sldLayoutId id="2147483678" r:id="rId5"/>
    <p:sldLayoutId id="2147483672" r:id="rId6"/>
    <p:sldLayoutId id="2147483673" r:id="rId7"/>
    <p:sldLayoutId id="2147483671" r:id="rId8"/>
    <p:sldLayoutId id="2147483668" r:id="rId9"/>
    <p:sldLayoutId id="2147483674" r:id="rId10"/>
    <p:sldLayoutId id="2147483675" r:id="rId11"/>
    <p:sldLayoutId id="2147483676" r:id="rId12"/>
    <p:sldLayoutId id="2147483679" r:id="rId13"/>
    <p:sldLayoutId id="2147483680" r:id="rId14"/>
    <p:sldLayoutId id="2147483681" r:id="rId15"/>
    <p:sldLayoutId id="21474836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svg"/><Relationship Id="rId17" Type="http://schemas.openxmlformats.org/officeDocument/2006/relationships/image" Target="../media/image50.png"/><Relationship Id="rId2" Type="http://schemas.openxmlformats.org/officeDocument/2006/relationships/notesSlide" Target="../notesSlides/notesSlide9.xml"/><Relationship Id="rId16"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44.png"/><Relationship Id="rId5" Type="http://schemas.openxmlformats.org/officeDocument/2006/relationships/image" Target="../media/image39.sv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47.sv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hyperlink" Target="https://pixabay.com/en/heart-care-medical-care-heart-1040229/" TargetMode="Externa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get-dotnet-8"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sv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svg"/><Relationship Id="rId18" Type="http://schemas.openxmlformats.org/officeDocument/2006/relationships/image" Target="../media/image75.png"/><Relationship Id="rId3" Type="http://schemas.openxmlformats.org/officeDocument/2006/relationships/image" Target="../media/image58.sv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image" Target="../media/image57.png"/><Relationship Id="rId16" Type="http://schemas.openxmlformats.org/officeDocument/2006/relationships/image" Target="../media/image73.svg"/><Relationship Id="rId20" Type="http://schemas.openxmlformats.org/officeDocument/2006/relationships/image" Target="../media/image77.svg"/><Relationship Id="rId1" Type="http://schemas.openxmlformats.org/officeDocument/2006/relationships/slideLayout" Target="../slideLayouts/slideLayout7.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51.png"/><Relationship Id="rId9" Type="http://schemas.openxmlformats.org/officeDocument/2006/relationships/image" Target="../media/image66.jpeg"/><Relationship Id="rId14" Type="http://schemas.openxmlformats.org/officeDocument/2006/relationships/image" Target="../media/image71.jpeg"/><Relationship Id="rId22" Type="http://schemas.openxmlformats.org/officeDocument/2006/relationships/image" Target="../media/image79.sv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3.sv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2.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hyperlink" Target="mailto:adiaz@encamina.com" TargetMode="External"/><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1.xml"/><Relationship Id="rId5" Type="http://schemas.openxmlformats.org/officeDocument/2006/relationships/image" Target="../media/image32.emf"/><Relationship Id="rId4" Type="http://schemas.openxmlformats.org/officeDocument/2006/relationships/image" Target="../media/image3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8ABEC-DBD9-19AB-4D19-616AB951A67A}"/>
              </a:ext>
            </a:extLst>
          </p:cNvPr>
          <p:cNvSpPr>
            <a:spLocks noGrp="1"/>
          </p:cNvSpPr>
          <p:nvPr>
            <p:ph type="ctrTitle"/>
          </p:nvPr>
        </p:nvSpPr>
        <p:spPr>
          <a:xfrm>
            <a:off x="7208302" y="3740632"/>
            <a:ext cx="5153352" cy="1437924"/>
          </a:xfrm>
        </p:spPr>
        <p:txBody>
          <a:bodyPr>
            <a:normAutofit/>
          </a:bodyPr>
          <a:lstStyle/>
          <a:p>
            <a:r>
              <a:rPr lang="es-ES" sz="3200" dirty="0"/>
              <a:t>.NET Aspire y </a:t>
            </a:r>
            <a:r>
              <a:rPr lang="es-ES" sz="3200" dirty="0" err="1"/>
              <a:t>Dapr</a:t>
            </a:r>
            <a:r>
              <a:rPr lang="es-ES" sz="3200" dirty="0"/>
              <a:t>, dos </a:t>
            </a:r>
            <a:r>
              <a:rPr lang="es-ES" sz="3200" dirty="0" err="1"/>
              <a:t>SuperSaiyan</a:t>
            </a:r>
            <a:r>
              <a:rPr lang="es-ES" sz="3200" dirty="0"/>
              <a:t> para desarrollar aplicaciones </a:t>
            </a:r>
            <a:r>
              <a:rPr lang="es-ES" sz="3200" dirty="0" err="1"/>
              <a:t>multi-cloud</a:t>
            </a:r>
            <a:endParaRPr lang="es-ES" sz="3200" dirty="0"/>
          </a:p>
        </p:txBody>
      </p:sp>
    </p:spTree>
    <p:extLst>
      <p:ext uri="{BB962C8B-B14F-4D97-AF65-F5344CB8AC3E}">
        <p14:creationId xmlns:p14="http://schemas.microsoft.com/office/powerpoint/2010/main" val="3621729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1A97175-D216-785B-C3BD-7123939C047A}"/>
              </a:ext>
            </a:extLst>
          </p:cNvPr>
          <p:cNvSpPr>
            <a:spLocks noGrp="1"/>
          </p:cNvSpPr>
          <p:nvPr>
            <p:ph type="title"/>
          </p:nvPr>
        </p:nvSpPr>
        <p:spPr/>
        <p:txBody>
          <a:bodyPr/>
          <a:lstStyle/>
          <a:p>
            <a:r>
              <a:rPr lang="es-ES" err="1"/>
              <a:t>Prerequisites</a:t>
            </a:r>
            <a:endParaRPr lang="es-ES"/>
          </a:p>
        </p:txBody>
      </p:sp>
      <p:sp>
        <p:nvSpPr>
          <p:cNvPr id="3" name="Marcador de texto 2">
            <a:extLst>
              <a:ext uri="{FF2B5EF4-FFF2-40B4-BE49-F238E27FC236}">
                <a16:creationId xmlns:a16="http://schemas.microsoft.com/office/drawing/2014/main" id="{1CFB7A6B-2879-EC05-7E87-E71B12D3A115}"/>
              </a:ext>
            </a:extLst>
          </p:cNvPr>
          <p:cNvSpPr>
            <a:spLocks noGrp="1"/>
          </p:cNvSpPr>
          <p:nvPr>
            <p:ph type="body" idx="4294967295"/>
          </p:nvPr>
        </p:nvSpPr>
        <p:spPr>
          <a:xfrm>
            <a:off x="838200" y="1785872"/>
            <a:ext cx="6953250" cy="3925888"/>
          </a:xfrm>
          <a:prstGeom prst="rect">
            <a:avLst/>
          </a:prstGeom>
        </p:spPr>
        <p:txBody>
          <a:bodyPr/>
          <a:lstStyle/>
          <a:p>
            <a:pPr marL="285713" indent="-285713">
              <a:buFont typeface="Arial" panose="020B0604020202020204" pitchFamily="34" charset="0"/>
              <a:buChar char="•"/>
            </a:pPr>
            <a:r>
              <a:rPr lang="es-ES" sz="2400">
                <a:solidFill>
                  <a:schemeClr val="bg2">
                    <a:lumMod val="25000"/>
                  </a:schemeClr>
                </a:solidFill>
              </a:rPr>
              <a:t>.NET 8.0 </a:t>
            </a:r>
            <a:r>
              <a:rPr lang="es-ES" sz="2400" err="1">
                <a:solidFill>
                  <a:schemeClr val="bg2">
                    <a:lumMod val="25000"/>
                  </a:schemeClr>
                </a:solidFill>
              </a:rPr>
              <a:t>or</a:t>
            </a:r>
            <a:r>
              <a:rPr lang="es-ES" sz="2400">
                <a:solidFill>
                  <a:schemeClr val="bg2">
                    <a:lumMod val="25000"/>
                  </a:schemeClr>
                </a:solidFill>
              </a:rPr>
              <a:t> .NET 9.0.</a:t>
            </a:r>
          </a:p>
          <a:p>
            <a:pPr marL="285713" indent="-285713">
              <a:buFont typeface="Arial" panose="020B0604020202020204" pitchFamily="34" charset="0"/>
              <a:buChar char="•"/>
            </a:pPr>
            <a:r>
              <a:rPr lang="es-ES" sz="2400">
                <a:solidFill>
                  <a:schemeClr val="bg2">
                    <a:lumMod val="25000"/>
                  </a:schemeClr>
                </a:solidFill>
              </a:rPr>
              <a:t>.NET Aspire SDK</a:t>
            </a:r>
          </a:p>
          <a:p>
            <a:pPr marL="285713" indent="-285713">
              <a:buFont typeface="Arial" panose="020B0604020202020204" pitchFamily="34" charset="0"/>
              <a:buChar char="•"/>
            </a:pPr>
            <a:r>
              <a:rPr lang="es-ES" sz="2400" err="1">
                <a:solidFill>
                  <a:schemeClr val="bg2">
                    <a:lumMod val="25000"/>
                  </a:schemeClr>
                </a:solidFill>
              </a:rPr>
              <a:t>An</a:t>
            </a:r>
            <a:r>
              <a:rPr lang="es-ES" sz="2400">
                <a:solidFill>
                  <a:schemeClr val="bg2">
                    <a:lumMod val="25000"/>
                  </a:schemeClr>
                </a:solidFill>
              </a:rPr>
              <a:t> OCI </a:t>
            </a:r>
            <a:r>
              <a:rPr lang="es-ES" sz="2400" err="1">
                <a:solidFill>
                  <a:schemeClr val="bg2">
                    <a:lumMod val="25000"/>
                  </a:schemeClr>
                </a:solidFill>
              </a:rPr>
              <a:t>compliant</a:t>
            </a:r>
            <a:r>
              <a:rPr lang="es-ES" sz="2400">
                <a:solidFill>
                  <a:schemeClr val="bg2">
                    <a:lumMod val="25000"/>
                  </a:schemeClr>
                </a:solidFill>
              </a:rPr>
              <a:t> container </a:t>
            </a:r>
            <a:r>
              <a:rPr lang="es-ES" sz="2400" err="1">
                <a:solidFill>
                  <a:schemeClr val="bg2">
                    <a:lumMod val="25000"/>
                  </a:schemeClr>
                </a:solidFill>
              </a:rPr>
              <a:t>runtime</a:t>
            </a:r>
            <a:r>
              <a:rPr lang="es-ES" sz="2400">
                <a:solidFill>
                  <a:schemeClr val="bg2">
                    <a:lumMod val="25000"/>
                  </a:schemeClr>
                </a:solidFill>
              </a:rPr>
              <a:t>, </a:t>
            </a:r>
            <a:r>
              <a:rPr lang="es-ES" sz="2400" err="1">
                <a:solidFill>
                  <a:schemeClr val="bg2">
                    <a:lumMod val="25000"/>
                  </a:schemeClr>
                </a:solidFill>
              </a:rPr>
              <a:t>such</a:t>
            </a:r>
            <a:r>
              <a:rPr lang="es-ES" sz="2400">
                <a:solidFill>
                  <a:schemeClr val="bg2">
                    <a:lumMod val="25000"/>
                  </a:schemeClr>
                </a:solidFill>
              </a:rPr>
              <a:t> as:</a:t>
            </a:r>
          </a:p>
          <a:p>
            <a:pPr marL="742913" lvl="1" indent="-285713"/>
            <a:r>
              <a:rPr lang="es-ES" sz="1800">
                <a:solidFill>
                  <a:schemeClr val="bg2">
                    <a:lumMod val="25000"/>
                  </a:schemeClr>
                </a:solidFill>
              </a:rPr>
              <a:t>Docker Desktop </a:t>
            </a:r>
            <a:r>
              <a:rPr lang="es-ES" sz="1800" err="1">
                <a:solidFill>
                  <a:schemeClr val="bg2">
                    <a:lumMod val="25000"/>
                  </a:schemeClr>
                </a:solidFill>
              </a:rPr>
              <a:t>or</a:t>
            </a:r>
            <a:r>
              <a:rPr lang="es-ES" sz="1800">
                <a:solidFill>
                  <a:schemeClr val="bg2">
                    <a:lumMod val="25000"/>
                  </a:schemeClr>
                </a:solidFill>
              </a:rPr>
              <a:t> </a:t>
            </a:r>
            <a:r>
              <a:rPr lang="es-ES" sz="1800" err="1">
                <a:solidFill>
                  <a:schemeClr val="bg2">
                    <a:lumMod val="25000"/>
                  </a:schemeClr>
                </a:solidFill>
              </a:rPr>
              <a:t>Podman</a:t>
            </a:r>
            <a:r>
              <a:rPr lang="es-ES" sz="1800">
                <a:solidFill>
                  <a:schemeClr val="bg2">
                    <a:lumMod val="25000"/>
                  </a:schemeClr>
                </a:solidFill>
              </a:rPr>
              <a:t>. </a:t>
            </a:r>
            <a:r>
              <a:rPr lang="es-ES" sz="1800" err="1">
                <a:solidFill>
                  <a:schemeClr val="bg2">
                    <a:lumMod val="25000"/>
                  </a:schemeClr>
                </a:solidFill>
              </a:rPr>
              <a:t>For</a:t>
            </a:r>
            <a:r>
              <a:rPr lang="es-ES" sz="1800">
                <a:solidFill>
                  <a:schemeClr val="bg2">
                    <a:lumMod val="25000"/>
                  </a:schemeClr>
                </a:solidFill>
              </a:rPr>
              <a:t> more </a:t>
            </a:r>
            <a:r>
              <a:rPr lang="es-ES" sz="1800" err="1">
                <a:solidFill>
                  <a:schemeClr val="bg2">
                    <a:lumMod val="25000"/>
                  </a:schemeClr>
                </a:solidFill>
              </a:rPr>
              <a:t>information</a:t>
            </a:r>
            <a:r>
              <a:rPr lang="es-ES" sz="1800">
                <a:solidFill>
                  <a:schemeClr val="bg2">
                    <a:lumMod val="25000"/>
                  </a:schemeClr>
                </a:solidFill>
              </a:rPr>
              <a:t>, </a:t>
            </a:r>
            <a:r>
              <a:rPr lang="es-ES" sz="1800" err="1">
                <a:solidFill>
                  <a:schemeClr val="bg2">
                    <a:lumMod val="25000"/>
                  </a:schemeClr>
                </a:solidFill>
              </a:rPr>
              <a:t>see</a:t>
            </a:r>
            <a:r>
              <a:rPr lang="es-ES" sz="1800">
                <a:solidFill>
                  <a:schemeClr val="bg2">
                    <a:lumMod val="25000"/>
                  </a:schemeClr>
                </a:solidFill>
              </a:rPr>
              <a:t> Container </a:t>
            </a:r>
            <a:r>
              <a:rPr lang="es-ES" sz="1800" err="1">
                <a:solidFill>
                  <a:schemeClr val="bg2">
                    <a:lumMod val="25000"/>
                  </a:schemeClr>
                </a:solidFill>
              </a:rPr>
              <a:t>runtime</a:t>
            </a:r>
            <a:r>
              <a:rPr lang="es-ES" sz="1800">
                <a:solidFill>
                  <a:schemeClr val="bg2">
                    <a:lumMod val="25000"/>
                  </a:schemeClr>
                </a:solidFill>
              </a:rPr>
              <a:t>.</a:t>
            </a:r>
          </a:p>
          <a:p>
            <a:pPr marL="285713" indent="-285713">
              <a:buFont typeface="Arial" panose="020B0604020202020204" pitchFamily="34" charset="0"/>
              <a:buChar char="•"/>
            </a:pPr>
            <a:r>
              <a:rPr lang="es-ES" sz="2400" err="1">
                <a:solidFill>
                  <a:schemeClr val="bg2">
                    <a:lumMod val="25000"/>
                  </a:schemeClr>
                </a:solidFill>
              </a:rPr>
              <a:t>An</a:t>
            </a:r>
            <a:r>
              <a:rPr lang="es-ES" sz="2400">
                <a:solidFill>
                  <a:schemeClr val="bg2">
                    <a:lumMod val="25000"/>
                  </a:schemeClr>
                </a:solidFill>
              </a:rPr>
              <a:t> </a:t>
            </a:r>
            <a:r>
              <a:rPr lang="es-ES" sz="2400" err="1">
                <a:solidFill>
                  <a:schemeClr val="bg2">
                    <a:lumMod val="25000"/>
                  </a:schemeClr>
                </a:solidFill>
              </a:rPr>
              <a:t>Integrated</a:t>
            </a:r>
            <a:r>
              <a:rPr lang="es-ES" sz="2400">
                <a:solidFill>
                  <a:schemeClr val="bg2">
                    <a:lumMod val="25000"/>
                  </a:schemeClr>
                </a:solidFill>
              </a:rPr>
              <a:t> </a:t>
            </a:r>
            <a:r>
              <a:rPr lang="es-ES" sz="2400" err="1">
                <a:solidFill>
                  <a:schemeClr val="bg2">
                    <a:lumMod val="25000"/>
                  </a:schemeClr>
                </a:solidFill>
              </a:rPr>
              <a:t>Developer</a:t>
            </a:r>
            <a:r>
              <a:rPr lang="es-ES" sz="2400">
                <a:solidFill>
                  <a:schemeClr val="bg2">
                    <a:lumMod val="25000"/>
                  </a:schemeClr>
                </a:solidFill>
              </a:rPr>
              <a:t> </a:t>
            </a:r>
            <a:r>
              <a:rPr lang="es-ES" sz="2400" err="1">
                <a:solidFill>
                  <a:schemeClr val="bg2">
                    <a:lumMod val="25000"/>
                  </a:schemeClr>
                </a:solidFill>
              </a:rPr>
              <a:t>Environment</a:t>
            </a:r>
            <a:r>
              <a:rPr lang="es-ES" sz="2400">
                <a:solidFill>
                  <a:schemeClr val="bg2">
                    <a:lumMod val="25000"/>
                  </a:schemeClr>
                </a:solidFill>
              </a:rPr>
              <a:t> (IDE) </a:t>
            </a:r>
            <a:r>
              <a:rPr lang="es-ES" sz="2400" err="1">
                <a:solidFill>
                  <a:schemeClr val="bg2">
                    <a:lumMod val="25000"/>
                  </a:schemeClr>
                </a:solidFill>
              </a:rPr>
              <a:t>or</a:t>
            </a:r>
            <a:r>
              <a:rPr lang="es-ES" sz="2400">
                <a:solidFill>
                  <a:schemeClr val="bg2">
                    <a:lumMod val="25000"/>
                  </a:schemeClr>
                </a:solidFill>
              </a:rPr>
              <a:t> </a:t>
            </a:r>
            <a:r>
              <a:rPr lang="es-ES" sz="2400" err="1">
                <a:solidFill>
                  <a:schemeClr val="bg2">
                    <a:lumMod val="25000"/>
                  </a:schemeClr>
                </a:solidFill>
              </a:rPr>
              <a:t>code</a:t>
            </a:r>
            <a:r>
              <a:rPr lang="es-ES" sz="2400">
                <a:solidFill>
                  <a:schemeClr val="bg2">
                    <a:lumMod val="25000"/>
                  </a:schemeClr>
                </a:solidFill>
              </a:rPr>
              <a:t> editor, </a:t>
            </a:r>
            <a:r>
              <a:rPr lang="es-ES" sz="2400" err="1">
                <a:solidFill>
                  <a:schemeClr val="bg2">
                    <a:lumMod val="25000"/>
                  </a:schemeClr>
                </a:solidFill>
              </a:rPr>
              <a:t>such</a:t>
            </a:r>
            <a:r>
              <a:rPr lang="es-ES" sz="2400">
                <a:solidFill>
                  <a:schemeClr val="bg2">
                    <a:lumMod val="25000"/>
                  </a:schemeClr>
                </a:solidFill>
              </a:rPr>
              <a:t> as:</a:t>
            </a:r>
          </a:p>
          <a:p>
            <a:pPr marL="742913" lvl="1" indent="-285713"/>
            <a:r>
              <a:rPr lang="es-ES" sz="1800">
                <a:solidFill>
                  <a:schemeClr val="bg2">
                    <a:lumMod val="25000"/>
                  </a:schemeClr>
                </a:solidFill>
              </a:rPr>
              <a:t>Visual Studio 2022 </a:t>
            </a:r>
            <a:r>
              <a:rPr lang="es-ES" sz="1800" err="1">
                <a:solidFill>
                  <a:schemeClr val="bg2">
                    <a:lumMod val="25000"/>
                  </a:schemeClr>
                </a:solidFill>
              </a:rPr>
              <a:t>version</a:t>
            </a:r>
            <a:r>
              <a:rPr lang="es-ES" sz="1800">
                <a:solidFill>
                  <a:schemeClr val="bg2">
                    <a:lumMod val="25000"/>
                  </a:schemeClr>
                </a:solidFill>
              </a:rPr>
              <a:t> 17.9 </a:t>
            </a:r>
            <a:r>
              <a:rPr lang="es-ES" sz="1800" err="1">
                <a:solidFill>
                  <a:schemeClr val="bg2">
                    <a:lumMod val="25000"/>
                  </a:schemeClr>
                </a:solidFill>
              </a:rPr>
              <a:t>or</a:t>
            </a:r>
            <a:r>
              <a:rPr lang="es-ES" sz="1800">
                <a:solidFill>
                  <a:schemeClr val="bg2">
                    <a:lumMod val="25000"/>
                  </a:schemeClr>
                </a:solidFill>
              </a:rPr>
              <a:t> </a:t>
            </a:r>
            <a:r>
              <a:rPr lang="es-ES" sz="1800" err="1">
                <a:solidFill>
                  <a:schemeClr val="bg2">
                    <a:lumMod val="25000"/>
                  </a:schemeClr>
                </a:solidFill>
              </a:rPr>
              <a:t>higher</a:t>
            </a:r>
            <a:r>
              <a:rPr lang="es-ES" sz="1800">
                <a:solidFill>
                  <a:schemeClr val="bg2">
                    <a:lumMod val="25000"/>
                  </a:schemeClr>
                </a:solidFill>
              </a:rPr>
              <a:t> (</a:t>
            </a:r>
            <a:r>
              <a:rPr lang="es-ES" sz="1800" err="1">
                <a:solidFill>
                  <a:schemeClr val="bg2">
                    <a:lumMod val="25000"/>
                  </a:schemeClr>
                </a:solidFill>
              </a:rPr>
              <a:t>Optional</a:t>
            </a:r>
            <a:r>
              <a:rPr lang="es-ES" sz="1800">
                <a:solidFill>
                  <a:schemeClr val="bg2">
                    <a:lumMod val="25000"/>
                  </a:schemeClr>
                </a:solidFill>
              </a:rPr>
              <a:t>)</a:t>
            </a:r>
          </a:p>
          <a:p>
            <a:pPr marL="742913" lvl="1" indent="-285713"/>
            <a:r>
              <a:rPr lang="es-ES" sz="1800">
                <a:solidFill>
                  <a:schemeClr val="bg2">
                    <a:lumMod val="25000"/>
                  </a:schemeClr>
                </a:solidFill>
              </a:rPr>
              <a:t>Visual Studio </a:t>
            </a:r>
            <a:r>
              <a:rPr lang="es-ES" sz="1800" err="1">
                <a:solidFill>
                  <a:schemeClr val="bg2">
                    <a:lumMod val="25000"/>
                  </a:schemeClr>
                </a:solidFill>
              </a:rPr>
              <a:t>Code</a:t>
            </a:r>
            <a:r>
              <a:rPr lang="es-ES" sz="1800">
                <a:solidFill>
                  <a:schemeClr val="bg2">
                    <a:lumMod val="25000"/>
                  </a:schemeClr>
                </a:solidFill>
              </a:rPr>
              <a:t> (</a:t>
            </a:r>
            <a:r>
              <a:rPr lang="es-ES" sz="1800" err="1">
                <a:solidFill>
                  <a:schemeClr val="bg2">
                    <a:lumMod val="25000"/>
                  </a:schemeClr>
                </a:solidFill>
              </a:rPr>
              <a:t>Optional</a:t>
            </a:r>
            <a:r>
              <a:rPr lang="es-ES" sz="1800">
                <a:solidFill>
                  <a:schemeClr val="bg2">
                    <a:lumMod val="25000"/>
                  </a:schemeClr>
                </a:solidFill>
              </a:rPr>
              <a:t>)</a:t>
            </a:r>
          </a:p>
          <a:p>
            <a:pPr marL="1200113" lvl="2" indent="-285713"/>
            <a:r>
              <a:rPr lang="es-ES" sz="1400">
                <a:solidFill>
                  <a:schemeClr val="bg2">
                    <a:lumMod val="25000"/>
                  </a:schemeClr>
                </a:solidFill>
              </a:rPr>
              <a:t>C# Dev Kit: </a:t>
            </a:r>
            <a:r>
              <a:rPr lang="es-ES" sz="1400" err="1">
                <a:solidFill>
                  <a:schemeClr val="bg2">
                    <a:lumMod val="25000"/>
                  </a:schemeClr>
                </a:solidFill>
              </a:rPr>
              <a:t>Extension</a:t>
            </a:r>
            <a:r>
              <a:rPr lang="es-ES" sz="1400">
                <a:solidFill>
                  <a:schemeClr val="bg2">
                    <a:lumMod val="25000"/>
                  </a:schemeClr>
                </a:solidFill>
              </a:rPr>
              <a:t> (</a:t>
            </a:r>
            <a:r>
              <a:rPr lang="es-ES" sz="1400" err="1">
                <a:solidFill>
                  <a:schemeClr val="bg2">
                    <a:lumMod val="25000"/>
                  </a:schemeClr>
                </a:solidFill>
              </a:rPr>
              <a:t>Optional</a:t>
            </a:r>
            <a:r>
              <a:rPr lang="es-ES" sz="1400">
                <a:solidFill>
                  <a:schemeClr val="bg2">
                    <a:lumMod val="25000"/>
                  </a:schemeClr>
                </a:solidFill>
              </a:rPr>
              <a:t>)</a:t>
            </a:r>
          </a:p>
          <a:p>
            <a:pPr marL="742913" lvl="1" indent="-285713"/>
            <a:r>
              <a:rPr lang="es-ES" sz="1800" err="1">
                <a:solidFill>
                  <a:schemeClr val="bg2">
                    <a:lumMod val="25000"/>
                  </a:schemeClr>
                </a:solidFill>
              </a:rPr>
              <a:t>JetBrains</a:t>
            </a:r>
            <a:r>
              <a:rPr lang="es-ES" sz="1800">
                <a:solidFill>
                  <a:schemeClr val="bg2">
                    <a:lumMod val="25000"/>
                  </a:schemeClr>
                </a:solidFill>
              </a:rPr>
              <a:t> </a:t>
            </a:r>
            <a:r>
              <a:rPr lang="es-ES" sz="1800" err="1">
                <a:solidFill>
                  <a:schemeClr val="bg2">
                    <a:lumMod val="25000"/>
                  </a:schemeClr>
                </a:solidFill>
              </a:rPr>
              <a:t>Rider</a:t>
            </a:r>
            <a:r>
              <a:rPr lang="es-ES" sz="1800">
                <a:solidFill>
                  <a:schemeClr val="bg2">
                    <a:lumMod val="25000"/>
                  </a:schemeClr>
                </a:solidFill>
              </a:rPr>
              <a:t> </a:t>
            </a:r>
            <a:r>
              <a:rPr lang="es-ES" sz="1800" err="1">
                <a:solidFill>
                  <a:schemeClr val="bg2">
                    <a:lumMod val="25000"/>
                  </a:schemeClr>
                </a:solidFill>
              </a:rPr>
              <a:t>with</a:t>
            </a:r>
            <a:r>
              <a:rPr lang="es-ES" sz="1800">
                <a:solidFill>
                  <a:schemeClr val="bg2">
                    <a:lumMod val="25000"/>
                  </a:schemeClr>
                </a:solidFill>
              </a:rPr>
              <a:t> .NET Aspire plugin (</a:t>
            </a:r>
            <a:r>
              <a:rPr lang="es-ES" sz="1800" err="1">
                <a:solidFill>
                  <a:schemeClr val="bg2">
                    <a:lumMod val="25000"/>
                  </a:schemeClr>
                </a:solidFill>
              </a:rPr>
              <a:t>Optional</a:t>
            </a:r>
            <a:r>
              <a:rPr lang="es-ES" sz="1800">
                <a:solidFill>
                  <a:schemeClr val="bg2">
                    <a:lumMod val="25000"/>
                  </a:schemeClr>
                </a:solidFill>
              </a:rPr>
              <a:t>)</a:t>
            </a:r>
          </a:p>
        </p:txBody>
      </p:sp>
    </p:spTree>
    <p:extLst>
      <p:ext uri="{BB962C8B-B14F-4D97-AF65-F5344CB8AC3E}">
        <p14:creationId xmlns:p14="http://schemas.microsoft.com/office/powerpoint/2010/main" val="3465703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5FBA5B-D1C6-50B2-1E70-09FAC523EA5B}"/>
              </a:ext>
            </a:extLst>
          </p:cNvPr>
          <p:cNvSpPr>
            <a:spLocks noGrp="1"/>
          </p:cNvSpPr>
          <p:nvPr>
            <p:ph type="title"/>
          </p:nvPr>
        </p:nvSpPr>
        <p:spPr/>
        <p:txBody>
          <a:bodyPr/>
          <a:lstStyle/>
          <a:p>
            <a:r>
              <a:rPr lang="es-ES" err="1"/>
              <a:t>Install</a:t>
            </a:r>
            <a:r>
              <a:rPr lang="es-ES"/>
              <a:t> </a:t>
            </a:r>
            <a:r>
              <a:rPr lang="es-ES" err="1"/>
              <a:t>Workload</a:t>
            </a:r>
            <a:endParaRPr lang="es-ES"/>
          </a:p>
        </p:txBody>
      </p:sp>
      <p:sp>
        <p:nvSpPr>
          <p:cNvPr id="5" name="Marcador de texto 4">
            <a:extLst>
              <a:ext uri="{FF2B5EF4-FFF2-40B4-BE49-F238E27FC236}">
                <a16:creationId xmlns:a16="http://schemas.microsoft.com/office/drawing/2014/main" id="{78C07BE9-332C-4EA2-3A8A-9DF517A12D7C}"/>
              </a:ext>
            </a:extLst>
          </p:cNvPr>
          <p:cNvSpPr>
            <a:spLocks noGrp="1"/>
          </p:cNvSpPr>
          <p:nvPr>
            <p:ph type="body" idx="4294967295"/>
          </p:nvPr>
        </p:nvSpPr>
        <p:spPr>
          <a:xfrm>
            <a:off x="838199" y="2124075"/>
            <a:ext cx="7842337" cy="3324747"/>
          </a:xfrm>
          <a:prstGeom prst="rect">
            <a:avLst/>
          </a:prstGeom>
        </p:spPr>
        <p:txBody>
          <a:bodyPr/>
          <a:lstStyle/>
          <a:p>
            <a:r>
              <a:rPr lang="es-ES" sz="2400" err="1"/>
              <a:t>Steps</a:t>
            </a:r>
            <a:r>
              <a:rPr lang="es-ES" sz="2400"/>
              <a:t> </a:t>
            </a:r>
            <a:r>
              <a:rPr lang="es-ES" sz="2400" err="1"/>
              <a:t>to</a:t>
            </a:r>
            <a:r>
              <a:rPr lang="es-ES" sz="2400"/>
              <a:t> </a:t>
            </a:r>
            <a:r>
              <a:rPr lang="es-ES" sz="2400" err="1"/>
              <a:t>install</a:t>
            </a:r>
            <a:r>
              <a:rPr lang="es-ES" sz="2400"/>
              <a:t> Aspire in </a:t>
            </a:r>
            <a:r>
              <a:rPr lang="es-ES" sz="2400" err="1"/>
              <a:t>command</a:t>
            </a:r>
            <a:r>
              <a:rPr lang="es-ES" sz="2400"/>
              <a:t> line</a:t>
            </a:r>
          </a:p>
          <a:p>
            <a:pPr lvl="1"/>
            <a:r>
              <a:rPr lang="es-ES" sz="1867">
                <a:latin typeface="Consolas" panose="020B0609020204030204" pitchFamily="49" charset="0"/>
                <a:cs typeface="Segoe UI Light" panose="020B0502040204020203" pitchFamily="34" charset="0"/>
              </a:rPr>
              <a:t>1) </a:t>
            </a:r>
            <a:r>
              <a:rPr lang="es-ES" sz="1867" err="1">
                <a:latin typeface="Consolas" panose="020B0609020204030204" pitchFamily="49" charset="0"/>
                <a:cs typeface="Segoe UI Light" panose="020B0502040204020203" pitchFamily="34" charset="0"/>
              </a:rPr>
              <a:t>dotnet</a:t>
            </a:r>
            <a:r>
              <a:rPr lang="es-ES" sz="1867">
                <a:latin typeface="Consolas" panose="020B0609020204030204" pitchFamily="49" charset="0"/>
                <a:cs typeface="Segoe UI Light" panose="020B0502040204020203" pitchFamily="34" charset="0"/>
              </a:rPr>
              <a:t> </a:t>
            </a:r>
            <a:r>
              <a:rPr lang="es-ES" sz="1867" err="1">
                <a:latin typeface="Consolas" panose="020B0609020204030204" pitchFamily="49" charset="0"/>
                <a:cs typeface="Segoe UI Light" panose="020B0502040204020203" pitchFamily="34" charset="0"/>
              </a:rPr>
              <a:t>workload</a:t>
            </a:r>
            <a:r>
              <a:rPr lang="es-ES" sz="1867">
                <a:latin typeface="Consolas" panose="020B0609020204030204" pitchFamily="49" charset="0"/>
                <a:cs typeface="Segoe UI Light" panose="020B0502040204020203" pitchFamily="34" charset="0"/>
              </a:rPr>
              <a:t> </a:t>
            </a:r>
            <a:r>
              <a:rPr lang="es-ES" sz="1867" err="1">
                <a:latin typeface="Consolas" panose="020B0609020204030204" pitchFamily="49" charset="0"/>
                <a:cs typeface="Segoe UI Light" panose="020B0502040204020203" pitchFamily="34" charset="0"/>
              </a:rPr>
              <a:t>list</a:t>
            </a:r>
            <a:endParaRPr lang="es-ES" sz="1867">
              <a:latin typeface="Consolas" panose="020B0609020204030204" pitchFamily="49" charset="0"/>
              <a:cs typeface="Segoe UI Light" panose="020B0502040204020203" pitchFamily="34" charset="0"/>
            </a:endParaRPr>
          </a:p>
          <a:p>
            <a:pPr lvl="1"/>
            <a:r>
              <a:rPr lang="es-ES" sz="1867">
                <a:latin typeface="Consolas" panose="020B0609020204030204" pitchFamily="49" charset="0"/>
                <a:cs typeface="Segoe UI Light" panose="020B0502040204020203" pitchFamily="34" charset="0"/>
              </a:rPr>
              <a:t>2) </a:t>
            </a:r>
            <a:r>
              <a:rPr lang="en-US" sz="1867">
                <a:latin typeface="Consolas" panose="020B0609020204030204" pitchFamily="49" charset="0"/>
                <a:cs typeface="Segoe UI Light" panose="020B0502040204020203" pitchFamily="34" charset="0"/>
              </a:rPr>
              <a:t>dotnet workload update</a:t>
            </a:r>
          </a:p>
          <a:p>
            <a:pPr lvl="1"/>
            <a:r>
              <a:rPr lang="en-US" sz="1867">
                <a:latin typeface="Consolas" panose="020B0609020204030204" pitchFamily="49" charset="0"/>
                <a:cs typeface="Segoe UI Light" panose="020B0502040204020203" pitchFamily="34" charset="0"/>
              </a:rPr>
              <a:t>   dotnet workload install aspire</a:t>
            </a:r>
          </a:p>
          <a:p>
            <a:pPr lvl="1"/>
            <a:r>
              <a:rPr lang="en-US" sz="1867">
                <a:latin typeface="Consolas" panose="020B0609020204030204" pitchFamily="49" charset="0"/>
                <a:cs typeface="Segoe UI Light" panose="020B0502040204020203" pitchFamily="34" charset="0"/>
              </a:rPr>
              <a:t>3) dotnet workload list</a:t>
            </a:r>
          </a:p>
          <a:p>
            <a:endParaRPr lang="en-US" sz="3200">
              <a:latin typeface="Consolas" panose="020B0609020204030204" pitchFamily="49" charset="0"/>
              <a:cs typeface="Segoe UI Light" panose="020B0502040204020203" pitchFamily="34" charset="0"/>
            </a:endParaRPr>
          </a:p>
          <a:p>
            <a:r>
              <a:rPr lang="en-US" sz="2400"/>
              <a:t>Using Visual Studio 2022 17.9 or higher</a:t>
            </a:r>
          </a:p>
          <a:p>
            <a:endParaRPr lang="es-ES"/>
          </a:p>
        </p:txBody>
      </p:sp>
      <p:sp>
        <p:nvSpPr>
          <p:cNvPr id="3" name="Marcador de número de diapositiva 2">
            <a:extLst>
              <a:ext uri="{FF2B5EF4-FFF2-40B4-BE49-F238E27FC236}">
                <a16:creationId xmlns:a16="http://schemas.microsoft.com/office/drawing/2014/main" id="{E6D0F8DC-19DC-880C-0C8F-584D260B07C9}"/>
              </a:ext>
            </a:extLst>
          </p:cNvPr>
          <p:cNvSpPr>
            <a:spLocks noGrp="1"/>
          </p:cNvSpPr>
          <p:nvPr>
            <p:ph type="sldNum" idx="4294967295"/>
          </p:nvPr>
        </p:nvSpPr>
        <p:spPr>
          <a:xfrm>
            <a:off x="11460163" y="6332538"/>
            <a:ext cx="731837" cy="525462"/>
          </a:xfrm>
          <a:prstGeom prst="rect">
            <a:avLst/>
          </a:prstGeom>
        </p:spPr>
        <p:txBody>
          <a:bodyPr anchor="ctr"/>
          <a:lstStyle>
            <a:defPPr>
              <a:defRPr lang="es-ES"/>
            </a:defPPr>
            <a:lvl1pPr marL="0" algn="l" defTabSz="1327553" rtl="0" eaLnBrk="1" latinLnBrk="0" hangingPunct="1">
              <a:defRPr sz="1333" kern="1200">
                <a:solidFill>
                  <a:schemeClr val="tx1"/>
                </a:solidFill>
                <a:latin typeface="+mn-lt"/>
                <a:ea typeface="+mn-ea"/>
                <a:cs typeface="+mn-cs"/>
              </a:defRPr>
            </a:lvl1pPr>
            <a:lvl2pPr marL="663777" algn="l" defTabSz="1327553" rtl="0" eaLnBrk="1" latinLnBrk="0" hangingPunct="1">
              <a:defRPr sz="2667" kern="1200">
                <a:solidFill>
                  <a:schemeClr val="tx1"/>
                </a:solidFill>
                <a:latin typeface="+mn-lt"/>
                <a:ea typeface="+mn-ea"/>
                <a:cs typeface="+mn-cs"/>
              </a:defRPr>
            </a:lvl2pPr>
            <a:lvl3pPr marL="1327553" algn="l" defTabSz="1327553" rtl="0" eaLnBrk="1" latinLnBrk="0" hangingPunct="1">
              <a:defRPr sz="2667" kern="1200">
                <a:solidFill>
                  <a:schemeClr val="tx1"/>
                </a:solidFill>
                <a:latin typeface="+mn-lt"/>
                <a:ea typeface="+mn-ea"/>
                <a:cs typeface="+mn-cs"/>
              </a:defRPr>
            </a:lvl3pPr>
            <a:lvl4pPr marL="1991330" algn="l" defTabSz="1327553" rtl="0" eaLnBrk="1" latinLnBrk="0" hangingPunct="1">
              <a:defRPr sz="2667" kern="1200">
                <a:solidFill>
                  <a:schemeClr val="tx1"/>
                </a:solidFill>
                <a:latin typeface="+mn-lt"/>
                <a:ea typeface="+mn-ea"/>
                <a:cs typeface="+mn-cs"/>
              </a:defRPr>
            </a:lvl4pPr>
            <a:lvl5pPr marL="2655107" algn="l" defTabSz="1327553" rtl="0" eaLnBrk="1" latinLnBrk="0" hangingPunct="1">
              <a:defRPr sz="2667" kern="1200">
                <a:solidFill>
                  <a:schemeClr val="tx1"/>
                </a:solidFill>
                <a:latin typeface="+mn-lt"/>
                <a:ea typeface="+mn-ea"/>
                <a:cs typeface="+mn-cs"/>
              </a:defRPr>
            </a:lvl5pPr>
            <a:lvl6pPr marL="3318884" algn="l" defTabSz="1327553" rtl="0" eaLnBrk="1" latinLnBrk="0" hangingPunct="1">
              <a:defRPr sz="2667" kern="1200">
                <a:solidFill>
                  <a:schemeClr val="tx1"/>
                </a:solidFill>
                <a:latin typeface="+mn-lt"/>
                <a:ea typeface="+mn-ea"/>
                <a:cs typeface="+mn-cs"/>
              </a:defRPr>
            </a:lvl6pPr>
            <a:lvl7pPr marL="3982660" algn="l" defTabSz="1327553" rtl="0" eaLnBrk="1" latinLnBrk="0" hangingPunct="1">
              <a:defRPr sz="2667" kern="1200">
                <a:solidFill>
                  <a:schemeClr val="tx1"/>
                </a:solidFill>
                <a:latin typeface="+mn-lt"/>
                <a:ea typeface="+mn-ea"/>
                <a:cs typeface="+mn-cs"/>
              </a:defRPr>
            </a:lvl7pPr>
            <a:lvl8pPr marL="4646439" algn="l" defTabSz="1327553" rtl="0" eaLnBrk="1" latinLnBrk="0" hangingPunct="1">
              <a:defRPr sz="2667" kern="1200">
                <a:solidFill>
                  <a:schemeClr val="tx1"/>
                </a:solidFill>
                <a:latin typeface="+mn-lt"/>
                <a:ea typeface="+mn-ea"/>
                <a:cs typeface="+mn-cs"/>
              </a:defRPr>
            </a:lvl8pPr>
            <a:lvl9pPr marL="5310215" algn="l" defTabSz="1327553" rtl="0" eaLnBrk="1" latinLnBrk="0" hangingPunct="1">
              <a:defRPr sz="2667"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11</a:t>
            </a:fld>
            <a:endParaRPr lang="es-ES">
              <a:cs typeface="Segoe UI Light" panose="020B0502040204020203" pitchFamily="34" charset="0"/>
            </a:endParaRPr>
          </a:p>
        </p:txBody>
      </p:sp>
    </p:spTree>
    <p:extLst>
      <p:ext uri="{BB962C8B-B14F-4D97-AF65-F5344CB8AC3E}">
        <p14:creationId xmlns:p14="http://schemas.microsoft.com/office/powerpoint/2010/main" val="1300682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5A236-E6FB-1B3E-4813-7C982BD530CA}"/>
              </a:ext>
            </a:extLst>
          </p:cNvPr>
          <p:cNvSpPr>
            <a:spLocks noGrp="1"/>
          </p:cNvSpPr>
          <p:nvPr>
            <p:ph type="title"/>
          </p:nvPr>
        </p:nvSpPr>
        <p:spPr/>
        <p:txBody>
          <a:bodyPr/>
          <a:lstStyle/>
          <a:p>
            <a:r>
              <a:rPr lang="es-ES" err="1"/>
              <a:t>Install</a:t>
            </a:r>
            <a:r>
              <a:rPr lang="es-ES"/>
              <a:t> </a:t>
            </a:r>
            <a:r>
              <a:rPr lang="es-ES" err="1"/>
              <a:t>Workload</a:t>
            </a:r>
            <a:endParaRPr lang="es-ES"/>
          </a:p>
        </p:txBody>
      </p:sp>
      <p:sp>
        <p:nvSpPr>
          <p:cNvPr id="3" name="Marcador de texto 2">
            <a:extLst>
              <a:ext uri="{FF2B5EF4-FFF2-40B4-BE49-F238E27FC236}">
                <a16:creationId xmlns:a16="http://schemas.microsoft.com/office/drawing/2014/main" id="{9598C35E-42AC-4E81-AD43-079C1701FF81}"/>
              </a:ext>
            </a:extLst>
          </p:cNvPr>
          <p:cNvSpPr>
            <a:spLocks noGrp="1"/>
          </p:cNvSpPr>
          <p:nvPr>
            <p:ph type="body" idx="4294967295"/>
          </p:nvPr>
        </p:nvSpPr>
        <p:spPr>
          <a:xfrm>
            <a:off x="838200" y="1635561"/>
            <a:ext cx="6115050" cy="3925888"/>
          </a:xfrm>
          <a:prstGeom prst="rect">
            <a:avLst/>
          </a:prstGeom>
        </p:spPr>
        <p:txBody>
          <a:bodyPr/>
          <a:lstStyle/>
          <a:p>
            <a:r>
              <a:rPr lang="es-ES" err="1"/>
              <a:t>Steps</a:t>
            </a:r>
            <a:r>
              <a:rPr lang="es-ES"/>
              <a:t> </a:t>
            </a:r>
            <a:r>
              <a:rPr lang="es-ES" err="1"/>
              <a:t>to</a:t>
            </a:r>
            <a:r>
              <a:rPr lang="es-ES"/>
              <a:t> </a:t>
            </a:r>
            <a:r>
              <a:rPr lang="es-ES" err="1"/>
              <a:t>install</a:t>
            </a:r>
            <a:r>
              <a:rPr lang="es-ES"/>
              <a:t> </a:t>
            </a:r>
            <a:r>
              <a:rPr lang="es-ES" err="1"/>
              <a:t>using</a:t>
            </a:r>
            <a:r>
              <a:rPr lang="es-ES"/>
              <a:t> Visual Studio</a:t>
            </a:r>
          </a:p>
          <a:p>
            <a:endParaRPr lang="es-ES"/>
          </a:p>
        </p:txBody>
      </p:sp>
      <p:sp>
        <p:nvSpPr>
          <p:cNvPr id="4" name="Marcador de número de diapositiva 3">
            <a:extLst>
              <a:ext uri="{FF2B5EF4-FFF2-40B4-BE49-F238E27FC236}">
                <a16:creationId xmlns:a16="http://schemas.microsoft.com/office/drawing/2014/main" id="{8B4C92B6-4D53-C1F9-6417-89B3D7C06E6F}"/>
              </a:ext>
            </a:extLst>
          </p:cNvPr>
          <p:cNvSpPr>
            <a:spLocks noGrp="1"/>
          </p:cNvSpPr>
          <p:nvPr>
            <p:ph type="sldNum" idx="4294967295"/>
          </p:nvPr>
        </p:nvSpPr>
        <p:spPr>
          <a:xfrm>
            <a:off x="11460163" y="6332538"/>
            <a:ext cx="731837" cy="525462"/>
          </a:xfrm>
          <a:prstGeom prst="rect">
            <a:avLst/>
          </a:prstGeom>
        </p:spPr>
        <p:txBody>
          <a:bodyPr/>
          <a:lstStyle/>
          <a:p>
            <a:pPr algn="r"/>
            <a:fld id="{00000000-1234-1234-1234-123412341234}" type="slidenum">
              <a:rPr lang="es-ES" smtClean="0"/>
              <a:pPr algn="r"/>
              <a:t>12</a:t>
            </a:fld>
            <a:endParaRPr lang="es-ES"/>
          </a:p>
        </p:txBody>
      </p:sp>
      <p:pic>
        <p:nvPicPr>
          <p:cNvPr id="1028" name="Picture 4" descr="A screenshot showing how to install the .NET Aspire workload with the Visual Studio installer.">
            <a:extLst>
              <a:ext uri="{FF2B5EF4-FFF2-40B4-BE49-F238E27FC236}">
                <a16:creationId xmlns:a16="http://schemas.microsoft.com/office/drawing/2014/main" id="{30261156-815C-A89D-DC76-8F95E553F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227086"/>
            <a:ext cx="6989995" cy="392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911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8CA4E3-A631-A022-C033-4CEB7E1D394C}"/>
              </a:ext>
            </a:extLst>
          </p:cNvPr>
          <p:cNvSpPr>
            <a:spLocks noGrp="1"/>
          </p:cNvSpPr>
          <p:nvPr>
            <p:ph type="title"/>
          </p:nvPr>
        </p:nvSpPr>
        <p:spPr/>
        <p:txBody>
          <a:bodyPr/>
          <a:lstStyle/>
          <a:p>
            <a:endParaRPr lang="es-ES"/>
          </a:p>
        </p:txBody>
      </p:sp>
      <p:sp>
        <p:nvSpPr>
          <p:cNvPr id="5" name="Marcador de texto 4">
            <a:extLst>
              <a:ext uri="{FF2B5EF4-FFF2-40B4-BE49-F238E27FC236}">
                <a16:creationId xmlns:a16="http://schemas.microsoft.com/office/drawing/2014/main" id="{DFA49C25-4C2B-F083-D4DF-31C876E5D5B3}"/>
              </a:ext>
            </a:extLst>
          </p:cNvPr>
          <p:cNvSpPr>
            <a:spLocks noGrp="1"/>
          </p:cNvSpPr>
          <p:nvPr>
            <p:ph type="body" sz="quarter" idx="10"/>
          </p:nvPr>
        </p:nvSpPr>
        <p:spPr>
          <a:prstGeom prst="rect">
            <a:avLst/>
          </a:prstGeom>
        </p:spPr>
        <p:txBody>
          <a:bodyPr/>
          <a:lstStyle/>
          <a:p>
            <a:pPr marL="135463" indent="0">
              <a:buNone/>
            </a:pPr>
            <a:r>
              <a:rPr lang="es-ES" sz="6400"/>
              <a:t>Fundamentals</a:t>
            </a:r>
          </a:p>
        </p:txBody>
      </p:sp>
    </p:spTree>
    <p:extLst>
      <p:ext uri="{BB962C8B-B14F-4D97-AF65-F5344CB8AC3E}">
        <p14:creationId xmlns:p14="http://schemas.microsoft.com/office/powerpoint/2010/main" val="2150522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2698A3-13BA-4A55-A650-01CB39A1154E}"/>
              </a:ext>
            </a:extLst>
          </p:cNvPr>
          <p:cNvSpPr>
            <a:spLocks noGrp="1"/>
          </p:cNvSpPr>
          <p:nvPr>
            <p:ph type="title"/>
          </p:nvPr>
        </p:nvSpPr>
        <p:spPr/>
        <p:txBody>
          <a:bodyPr/>
          <a:lstStyle/>
          <a:p>
            <a:r>
              <a:rPr lang="es-ES"/>
              <a:t>Project </a:t>
            </a:r>
            <a:r>
              <a:rPr lang="es-ES" err="1"/>
              <a:t>Structure</a:t>
            </a:r>
            <a:endParaRPr lang="es-ES"/>
          </a:p>
        </p:txBody>
      </p:sp>
      <p:sp>
        <p:nvSpPr>
          <p:cNvPr id="5" name="Marcador de texto 4">
            <a:extLst>
              <a:ext uri="{FF2B5EF4-FFF2-40B4-BE49-F238E27FC236}">
                <a16:creationId xmlns:a16="http://schemas.microsoft.com/office/drawing/2014/main" id="{A4281BE6-AE0B-7B32-9E1A-545BF3F90BBA}"/>
              </a:ext>
            </a:extLst>
          </p:cNvPr>
          <p:cNvSpPr>
            <a:spLocks noGrp="1"/>
          </p:cNvSpPr>
          <p:nvPr>
            <p:ph type="body" idx="4294967295"/>
          </p:nvPr>
        </p:nvSpPr>
        <p:spPr>
          <a:xfrm>
            <a:off x="838200" y="2124075"/>
            <a:ext cx="6115050" cy="3925888"/>
          </a:xfrm>
          <a:prstGeom prst="rect">
            <a:avLst/>
          </a:prstGeom>
        </p:spPr>
        <p:txBody>
          <a:bodyPr/>
          <a:lstStyle/>
          <a:p>
            <a:endParaRPr lang="es-ES" sz="1867" b="1" u="sng">
              <a:latin typeface="Segoe UI Light" panose="020B0502040204020203" pitchFamily="34" charset="0"/>
              <a:cs typeface="Segoe UI Light" panose="020B0502040204020203" pitchFamily="34" charset="0"/>
            </a:endParaRPr>
          </a:p>
          <a:p>
            <a:r>
              <a:rPr lang="es-ES" sz="1867" b="1" u="sng" err="1">
                <a:latin typeface="Segoe UI Light" panose="020B0502040204020203" pitchFamily="34" charset="0"/>
                <a:cs typeface="Segoe UI Light" panose="020B0502040204020203" pitchFamily="34" charset="0"/>
              </a:rPr>
              <a:t>AppHost</a:t>
            </a:r>
            <a:r>
              <a:rPr lang="es-ES" sz="1867" b="1" u="sng">
                <a:latin typeface="Segoe UI Light" panose="020B0502040204020203" pitchFamily="34" charset="0"/>
                <a:cs typeface="Segoe UI Light" panose="020B0502040204020203" pitchFamily="34" charset="0"/>
              </a:rPr>
              <a:t> Project</a:t>
            </a:r>
          </a:p>
          <a:p>
            <a:endParaRPr lang="es-ES" sz="1867" b="1" u="sng">
              <a:latin typeface="Segoe UI Light" panose="020B0502040204020203" pitchFamily="34" charset="0"/>
              <a:cs typeface="Segoe UI Light" panose="020B0502040204020203" pitchFamily="34" charset="0"/>
            </a:endParaRPr>
          </a:p>
          <a:p>
            <a:endParaRPr lang="es-ES" sz="1867" b="1" u="sng">
              <a:latin typeface="Segoe UI Light" panose="020B0502040204020203" pitchFamily="34" charset="0"/>
              <a:cs typeface="Segoe UI Light" panose="020B0502040204020203" pitchFamily="34" charset="0"/>
            </a:endParaRPr>
          </a:p>
          <a:p>
            <a:r>
              <a:rPr lang="es-ES" sz="1867" b="1" u="sng" err="1">
                <a:latin typeface="Segoe UI Light" panose="020B0502040204020203" pitchFamily="34" charset="0"/>
                <a:cs typeface="Segoe UI Light" panose="020B0502040204020203" pitchFamily="34" charset="0"/>
              </a:rPr>
              <a:t>ServiceDefaults</a:t>
            </a:r>
            <a:r>
              <a:rPr lang="es-ES" sz="1867" b="1" u="sng">
                <a:latin typeface="Segoe UI Light" panose="020B0502040204020203" pitchFamily="34" charset="0"/>
                <a:cs typeface="Segoe UI Light" panose="020B0502040204020203" pitchFamily="34" charset="0"/>
              </a:rPr>
              <a:t> Project</a:t>
            </a:r>
          </a:p>
          <a:p>
            <a:endParaRPr lang="es-ES" u="sng"/>
          </a:p>
        </p:txBody>
      </p:sp>
      <p:pic>
        <p:nvPicPr>
          <p:cNvPr id="4" name="Imagen 3">
            <a:extLst>
              <a:ext uri="{FF2B5EF4-FFF2-40B4-BE49-F238E27FC236}">
                <a16:creationId xmlns:a16="http://schemas.microsoft.com/office/drawing/2014/main" id="{BED90F67-15E1-96D1-5F20-346B4E9F0D3C}"/>
              </a:ext>
            </a:extLst>
          </p:cNvPr>
          <p:cNvPicPr>
            <a:picLocks noChangeAspect="1"/>
          </p:cNvPicPr>
          <p:nvPr/>
        </p:nvPicPr>
        <p:blipFill>
          <a:blip r:embed="rId3"/>
          <a:stretch>
            <a:fillRect/>
          </a:stretch>
        </p:blipFill>
        <p:spPr>
          <a:xfrm>
            <a:off x="5154687" y="1373287"/>
            <a:ext cx="4136324" cy="4521845"/>
          </a:xfrm>
          <a:prstGeom prst="rect">
            <a:avLst/>
          </a:prstGeom>
        </p:spPr>
      </p:pic>
      <p:sp>
        <p:nvSpPr>
          <p:cNvPr id="7" name="Flecha: a la derecha 6">
            <a:extLst>
              <a:ext uri="{FF2B5EF4-FFF2-40B4-BE49-F238E27FC236}">
                <a16:creationId xmlns:a16="http://schemas.microsoft.com/office/drawing/2014/main" id="{34D785C8-FC1B-ACC3-7FF8-88C4E4BCDACE}"/>
              </a:ext>
            </a:extLst>
          </p:cNvPr>
          <p:cNvSpPr/>
          <p:nvPr/>
        </p:nvSpPr>
        <p:spPr>
          <a:xfrm>
            <a:off x="4099352" y="2636450"/>
            <a:ext cx="873731" cy="2222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269"/>
          </a:p>
        </p:txBody>
      </p:sp>
      <p:sp>
        <p:nvSpPr>
          <p:cNvPr id="8" name="Flecha: a la derecha 7">
            <a:extLst>
              <a:ext uri="{FF2B5EF4-FFF2-40B4-BE49-F238E27FC236}">
                <a16:creationId xmlns:a16="http://schemas.microsoft.com/office/drawing/2014/main" id="{9B9B5366-3CA3-D7A5-737D-F9CEFE39046C}"/>
              </a:ext>
            </a:extLst>
          </p:cNvPr>
          <p:cNvSpPr/>
          <p:nvPr/>
        </p:nvSpPr>
        <p:spPr>
          <a:xfrm>
            <a:off x="4099204" y="3604284"/>
            <a:ext cx="873731" cy="2222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269"/>
          </a:p>
        </p:txBody>
      </p:sp>
      <p:sp>
        <p:nvSpPr>
          <p:cNvPr id="9" name="Rectángulo 8">
            <a:extLst>
              <a:ext uri="{FF2B5EF4-FFF2-40B4-BE49-F238E27FC236}">
                <a16:creationId xmlns:a16="http://schemas.microsoft.com/office/drawing/2014/main" id="{0B78E0BE-61FF-16FF-4B51-FA0E25550F3B}"/>
              </a:ext>
            </a:extLst>
          </p:cNvPr>
          <p:cNvSpPr/>
          <p:nvPr/>
        </p:nvSpPr>
        <p:spPr>
          <a:xfrm>
            <a:off x="5154687" y="3604283"/>
            <a:ext cx="2229768" cy="5454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269"/>
          </a:p>
        </p:txBody>
      </p:sp>
      <p:sp>
        <p:nvSpPr>
          <p:cNvPr id="10" name="Rectángulo 9">
            <a:extLst>
              <a:ext uri="{FF2B5EF4-FFF2-40B4-BE49-F238E27FC236}">
                <a16:creationId xmlns:a16="http://schemas.microsoft.com/office/drawing/2014/main" id="{0283F46E-87D2-DAC9-867D-4ED2DBF5548B}"/>
              </a:ext>
            </a:extLst>
          </p:cNvPr>
          <p:cNvSpPr/>
          <p:nvPr/>
        </p:nvSpPr>
        <p:spPr>
          <a:xfrm>
            <a:off x="5154687" y="2646423"/>
            <a:ext cx="2229768" cy="9578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269"/>
          </a:p>
        </p:txBody>
      </p:sp>
    </p:spTree>
    <p:extLst>
      <p:ext uri="{BB962C8B-B14F-4D97-AF65-F5344CB8AC3E}">
        <p14:creationId xmlns:p14="http://schemas.microsoft.com/office/powerpoint/2010/main" val="3458575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3"/>
          <a:stretch>
            <a:fillRect/>
          </a:stretch>
        </p:blipFill>
        <p:spPr>
          <a:xfrm>
            <a:off x="3958586" y="506685"/>
            <a:ext cx="4274831" cy="1147960"/>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09888" y="1914572"/>
            <a:ext cx="5155931" cy="491561"/>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Developer Dashboard</a:t>
            </a:r>
          </a:p>
        </p:txBody>
      </p:sp>
      <p:sp>
        <p:nvSpPr>
          <p:cNvPr id="32" name="Marcador de contenido 31">
            <a:extLst>
              <a:ext uri="{FF2B5EF4-FFF2-40B4-BE49-F238E27FC236}">
                <a16:creationId xmlns:a16="http://schemas.microsoft.com/office/drawing/2014/main" id="{7511545B-B084-FFB7-2109-9B7279C6FCBD}"/>
              </a:ext>
            </a:extLst>
          </p:cNvPr>
          <p:cNvSpPr>
            <a:spLocks noGrp="1"/>
          </p:cNvSpPr>
          <p:nvPr>
            <p:ph idx="1"/>
          </p:nvPr>
        </p:nvSpPr>
        <p:spPr/>
        <p:txBody>
          <a:bodyPr/>
          <a:lstStyle/>
          <a:p>
            <a:endParaRPr lang="es-ES"/>
          </a:p>
        </p:txBody>
      </p:sp>
      <p:sp>
        <p:nvSpPr>
          <p:cNvPr id="31" name="Título 30">
            <a:extLst>
              <a:ext uri="{FF2B5EF4-FFF2-40B4-BE49-F238E27FC236}">
                <a16:creationId xmlns:a16="http://schemas.microsoft.com/office/drawing/2014/main" id="{755855F8-C49B-AE70-A227-081EAD31EB66}"/>
              </a:ext>
            </a:extLst>
          </p:cNvPr>
          <p:cNvSpPr>
            <a:spLocks noGrp="1"/>
          </p:cNvSpPr>
          <p:nvPr>
            <p:ph type="title"/>
          </p:nvPr>
        </p:nvSpPr>
        <p:spPr/>
        <p:txBody>
          <a:bodyPr/>
          <a:lstStyle/>
          <a:p>
            <a:endParaRPr lang="es-ES"/>
          </a:p>
        </p:txBody>
      </p:sp>
      <p:pic>
        <p:nvPicPr>
          <p:cNvPr id="2050" name="Picture 2" descr="A screenshot of the .NET Aspire dashboard Resources page.">
            <a:extLst>
              <a:ext uri="{FF2B5EF4-FFF2-40B4-BE49-F238E27FC236}">
                <a16:creationId xmlns:a16="http://schemas.microsoft.com/office/drawing/2014/main" id="{D77EB43F-FBBF-51FE-494C-FE24BF14A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888" y="2827660"/>
            <a:ext cx="10972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39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94B0D-055E-DF1A-1D6F-C9AA1CF31CA0}"/>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46D506EA-43BC-130A-9CC8-2553DC91FB5D}"/>
              </a:ext>
            </a:extLst>
          </p:cNvPr>
          <p:cNvGrpSpPr/>
          <p:nvPr/>
        </p:nvGrpSpPr>
        <p:grpSpPr>
          <a:xfrm>
            <a:off x="6096002" y="1914572"/>
            <a:ext cx="5819479" cy="4545931"/>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87F4CC4C-C981-F68A-2116-F188B10C17E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ECF94BDA-2105-4353-418F-93A7A36EA977}"/>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86D5C5E6-E966-2C2D-70F1-5D56D5794B7B}"/>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66ED54FA-EBA8-ABD1-9055-70B737A662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256CF8EA-D2D7-1164-EF2F-59A39446117D}"/>
              </a:ext>
            </a:extLst>
          </p:cNvPr>
          <p:cNvPicPr>
            <a:picLocks noChangeAspect="1"/>
          </p:cNvPicPr>
          <p:nvPr/>
        </p:nvPicPr>
        <p:blipFill>
          <a:blip r:embed="rId6"/>
          <a:stretch>
            <a:fillRect/>
          </a:stretch>
        </p:blipFill>
        <p:spPr>
          <a:xfrm>
            <a:off x="3958586" y="506685"/>
            <a:ext cx="4274831" cy="1147960"/>
          </a:xfrm>
          <a:prstGeom prst="rect">
            <a:avLst/>
          </a:prstGeom>
        </p:spPr>
      </p:pic>
      <p:sp>
        <p:nvSpPr>
          <p:cNvPr id="11" name="TextBox 10">
            <a:extLst>
              <a:ext uri="{FF2B5EF4-FFF2-40B4-BE49-F238E27FC236}">
                <a16:creationId xmlns:a16="http://schemas.microsoft.com/office/drawing/2014/main" id="{8009AE73-376C-3A33-F1A2-4FF13B0710E5}"/>
              </a:ext>
            </a:extLst>
          </p:cNvPr>
          <p:cNvSpPr txBox="1"/>
          <p:nvPr/>
        </p:nvSpPr>
        <p:spPr>
          <a:xfrm>
            <a:off x="609888" y="1914572"/>
            <a:ext cx="5155931" cy="491561"/>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Integrations: Cloud Agnostic</a:t>
            </a:r>
          </a:p>
        </p:txBody>
      </p:sp>
      <p:grpSp>
        <p:nvGrpSpPr>
          <p:cNvPr id="15" name="Group 14">
            <a:extLst>
              <a:ext uri="{FF2B5EF4-FFF2-40B4-BE49-F238E27FC236}">
                <a16:creationId xmlns:a16="http://schemas.microsoft.com/office/drawing/2014/main" id="{A420C40B-8BBD-2F02-8EEE-B4C3FE7AC535}"/>
              </a:ext>
            </a:extLst>
          </p:cNvPr>
          <p:cNvGrpSpPr/>
          <p:nvPr/>
        </p:nvGrpSpPr>
        <p:grpSpPr>
          <a:xfrm>
            <a:off x="3329179" y="4797099"/>
            <a:ext cx="2010754" cy="1663692"/>
            <a:chOff x="1540219" y="2774342"/>
            <a:chExt cx="3063586" cy="2452001"/>
          </a:xfrm>
        </p:grpSpPr>
        <p:pic>
          <p:nvPicPr>
            <p:cNvPr id="24" name="Graphic 23">
              <a:extLst>
                <a:ext uri="{FF2B5EF4-FFF2-40B4-BE49-F238E27FC236}">
                  <a16:creationId xmlns:a16="http://schemas.microsoft.com/office/drawing/2014/main" id="{A4C052CB-0337-6514-4022-3A2C7C7D50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76710" y="3688659"/>
              <a:ext cx="1821978" cy="286008"/>
            </a:xfrm>
            <a:prstGeom prst="rect">
              <a:avLst/>
            </a:prstGeom>
          </p:spPr>
        </p:pic>
        <p:pic>
          <p:nvPicPr>
            <p:cNvPr id="27" name="Graphic 26">
              <a:extLst>
                <a:ext uri="{FF2B5EF4-FFF2-40B4-BE49-F238E27FC236}">
                  <a16:creationId xmlns:a16="http://schemas.microsoft.com/office/drawing/2014/main" id="{3E1A5109-BB1A-CFAE-1203-E63845A8F3A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7875" y="2774342"/>
              <a:ext cx="1439649" cy="491587"/>
            </a:xfrm>
            <a:prstGeom prst="rect">
              <a:avLst/>
            </a:prstGeom>
          </p:spPr>
        </p:pic>
        <p:grpSp>
          <p:nvGrpSpPr>
            <p:cNvPr id="13" name="Group 12">
              <a:extLst>
                <a:ext uri="{FF2B5EF4-FFF2-40B4-BE49-F238E27FC236}">
                  <a16:creationId xmlns:a16="http://schemas.microsoft.com/office/drawing/2014/main" id="{5F90BFBC-7681-ABD1-1F38-B4F7663DBFCC}"/>
                </a:ext>
              </a:extLst>
            </p:cNvPr>
            <p:cNvGrpSpPr/>
            <p:nvPr/>
          </p:nvGrpSpPr>
          <p:grpSpPr>
            <a:xfrm>
              <a:off x="1540219" y="4397397"/>
              <a:ext cx="3063586" cy="828946"/>
              <a:chOff x="1558028" y="4397397"/>
              <a:chExt cx="3063586" cy="828946"/>
            </a:xfrm>
          </p:grpSpPr>
          <p:pic>
            <p:nvPicPr>
              <p:cNvPr id="18" name="Graphic 17">
                <a:extLst>
                  <a:ext uri="{FF2B5EF4-FFF2-40B4-BE49-F238E27FC236}">
                    <a16:creationId xmlns:a16="http://schemas.microsoft.com/office/drawing/2014/main" id="{0E74BCCA-3FB8-87E0-71CC-A9A5AF2A04B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06DBAA1B-4F0E-D1F1-451D-0C8E316F89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pic>
            <p:nvPicPr>
              <p:cNvPr id="1028" name="Picture 4" descr="Pricing - Azure Cosmos DB | Microsoft Azure">
                <a:extLst>
                  <a:ext uri="{FF2B5EF4-FFF2-40B4-BE49-F238E27FC236}">
                    <a16:creationId xmlns:a16="http://schemas.microsoft.com/office/drawing/2014/main" id="{CAC2C760-F198-10FE-764D-32AE38241A0B}"/>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tretch/>
            </p:blipFill>
            <p:spPr bwMode="auto">
              <a:xfrm>
                <a:off x="4077383" y="4486267"/>
                <a:ext cx="544231" cy="74007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6" name="Picture 25">
            <a:extLst>
              <a:ext uri="{FF2B5EF4-FFF2-40B4-BE49-F238E27FC236}">
                <a16:creationId xmlns:a16="http://schemas.microsoft.com/office/drawing/2014/main" id="{B39AE0FF-7307-A1CB-B18B-D5AA66C28BC6}"/>
              </a:ext>
            </a:extLst>
          </p:cNvPr>
          <p:cNvPicPr>
            <a:picLocks noChangeAspect="1"/>
          </p:cNvPicPr>
          <p:nvPr/>
        </p:nvPicPr>
        <p:blipFill rotWithShape="1">
          <a:blip r:embed="rId16"/>
          <a:srcRect l="1966" r="14061" b="33310"/>
          <a:stretch/>
        </p:blipFill>
        <p:spPr>
          <a:xfrm>
            <a:off x="6096002" y="2649688"/>
            <a:ext cx="5819479" cy="3408880"/>
          </a:xfrm>
          <a:prstGeom prst="rect">
            <a:avLst/>
          </a:prstGeom>
        </p:spPr>
      </p:pic>
      <p:sp>
        <p:nvSpPr>
          <p:cNvPr id="7" name="Marcador de contenido 6">
            <a:extLst>
              <a:ext uri="{FF2B5EF4-FFF2-40B4-BE49-F238E27FC236}">
                <a16:creationId xmlns:a16="http://schemas.microsoft.com/office/drawing/2014/main" id="{7C581751-8C0F-2E3F-617D-A8F8F9625A46}"/>
              </a:ext>
            </a:extLst>
          </p:cNvPr>
          <p:cNvSpPr>
            <a:spLocks noGrp="1"/>
          </p:cNvSpPr>
          <p:nvPr>
            <p:ph idx="1"/>
          </p:nvPr>
        </p:nvSpPr>
        <p:spPr/>
        <p:txBody>
          <a:bodyPr/>
          <a:lstStyle/>
          <a:p>
            <a:endParaRPr lang="es-ES"/>
          </a:p>
        </p:txBody>
      </p:sp>
      <p:sp>
        <p:nvSpPr>
          <p:cNvPr id="6" name="Título 5">
            <a:extLst>
              <a:ext uri="{FF2B5EF4-FFF2-40B4-BE49-F238E27FC236}">
                <a16:creationId xmlns:a16="http://schemas.microsoft.com/office/drawing/2014/main" id="{2F180B12-E4BB-2268-B053-BE521394C028}"/>
              </a:ext>
            </a:extLst>
          </p:cNvPr>
          <p:cNvSpPr>
            <a:spLocks noGrp="1"/>
          </p:cNvSpPr>
          <p:nvPr>
            <p:ph type="title"/>
          </p:nvPr>
        </p:nvSpPr>
        <p:spPr/>
        <p:txBody>
          <a:bodyPr/>
          <a:lstStyle/>
          <a:p>
            <a:endParaRPr lang="es-ES"/>
          </a:p>
        </p:txBody>
      </p:sp>
      <p:sp>
        <p:nvSpPr>
          <p:cNvPr id="2" name="TextBox 10">
            <a:extLst>
              <a:ext uri="{FF2B5EF4-FFF2-40B4-BE49-F238E27FC236}">
                <a16:creationId xmlns:a16="http://schemas.microsoft.com/office/drawing/2014/main" id="{5A457B22-3E44-55BA-4984-94CA29566A80}"/>
              </a:ext>
            </a:extLst>
          </p:cNvPr>
          <p:cNvSpPr txBox="1"/>
          <p:nvPr/>
        </p:nvSpPr>
        <p:spPr>
          <a:xfrm>
            <a:off x="609888" y="2586344"/>
            <a:ext cx="5155931" cy="491561"/>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Integrations: Azure</a:t>
            </a:r>
          </a:p>
        </p:txBody>
      </p:sp>
      <p:sp>
        <p:nvSpPr>
          <p:cNvPr id="3" name="TextBox 10">
            <a:extLst>
              <a:ext uri="{FF2B5EF4-FFF2-40B4-BE49-F238E27FC236}">
                <a16:creationId xmlns:a16="http://schemas.microsoft.com/office/drawing/2014/main" id="{C16C039D-4CE3-C0FB-20F2-AFFA3D08A046}"/>
              </a:ext>
            </a:extLst>
          </p:cNvPr>
          <p:cNvSpPr txBox="1"/>
          <p:nvPr/>
        </p:nvSpPr>
        <p:spPr>
          <a:xfrm>
            <a:off x="609887" y="3277771"/>
            <a:ext cx="5155931" cy="491561"/>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Integrations: AWS</a:t>
            </a:r>
          </a:p>
        </p:txBody>
      </p:sp>
      <p:sp>
        <p:nvSpPr>
          <p:cNvPr id="5" name="TextBox 10">
            <a:extLst>
              <a:ext uri="{FF2B5EF4-FFF2-40B4-BE49-F238E27FC236}">
                <a16:creationId xmlns:a16="http://schemas.microsoft.com/office/drawing/2014/main" id="{70A3A95A-ECE3-9083-9458-65C44E57A298}"/>
              </a:ext>
            </a:extLst>
          </p:cNvPr>
          <p:cNvSpPr txBox="1"/>
          <p:nvPr/>
        </p:nvSpPr>
        <p:spPr>
          <a:xfrm>
            <a:off x="638565" y="3985264"/>
            <a:ext cx="5155931" cy="491561"/>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Community Toolkit</a:t>
            </a:r>
          </a:p>
        </p:txBody>
      </p:sp>
      <p:pic>
        <p:nvPicPr>
          <p:cNvPr id="1026" name="Picture 2" descr="ollama-webui · GitHub">
            <a:extLst>
              <a:ext uri="{FF2B5EF4-FFF2-40B4-BE49-F238E27FC236}">
                <a16:creationId xmlns:a16="http://schemas.microsoft.com/office/drawing/2014/main" id="{FD978B60-5A3F-74CE-48E0-504A23EB4F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9991" y="5608491"/>
            <a:ext cx="1000681" cy="10006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2DB8DEC-43B2-41A0-ED62-91A8738B9D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2372" y="4564799"/>
            <a:ext cx="1579787" cy="884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20985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5"/>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22"/>
                                        </p:tgtEl>
                                        <p:attrNameLst>
                                          <p:attrName>ppt_x</p:attrName>
                                          <p:attrName>ppt_y</p:attrName>
                                        </p:attrNameLst>
                                      </p:cBhvr>
                                      <p:rCtr x="0" y="-2315"/>
                                    </p:animMotion>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42" presetClass="path" presetSubtype="0" decel="100000" fill="hold" nodeType="withEffect">
                                  <p:stCondLst>
                                    <p:cond delay="0"/>
                                  </p:stCondLst>
                                  <p:childTnLst>
                                    <p:animMotion origin="layout" path="M -3.125E-6 0.04607 L -3.125E-6 -1.11111E-6 " pathEditMode="relative" rAng="0" ptsTypes="AA">
                                      <p:cBhvr>
                                        <p:cTn id="26" dur="500" fill="hold"/>
                                        <p:tgtEl>
                                          <p:spTgt spid="26"/>
                                        </p:tgtEl>
                                        <p:attrNameLst>
                                          <p:attrName>ppt_x</p:attrName>
                                          <p:attrName>ppt_y</p:attrName>
                                        </p:attrNameLst>
                                      </p:cBhvr>
                                      <p:rCtr x="0" y="-2315"/>
                                    </p:animMotion>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42" presetClass="path" presetSubtype="0" decel="100000" fill="hold" grpId="1" nodeType="withEffect">
                                  <p:stCondLst>
                                    <p:cond delay="0"/>
                                  </p:stCondLst>
                                  <p:childTnLst>
                                    <p:animMotion origin="layout" path="M 0 0.04606 L 0 0 " pathEditMode="relative" rAng="0" ptsTypes="AA">
                                      <p:cBhvr>
                                        <p:cTn id="32" dur="500" fill="hold"/>
                                        <p:tgtEl>
                                          <p:spTgt spid="2"/>
                                        </p:tgtEl>
                                        <p:attrNameLst>
                                          <p:attrName>ppt_x</p:attrName>
                                          <p:attrName>ppt_y</p:attrName>
                                        </p:attrNameLst>
                                      </p:cBhvr>
                                      <p:rCtr x="0" y="-2315"/>
                                    </p:animMotion>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42" presetClass="path" presetSubtype="0" decel="100000" fill="hold" grpId="1" nodeType="withEffect">
                                  <p:stCondLst>
                                    <p:cond delay="0"/>
                                  </p:stCondLst>
                                  <p:childTnLst>
                                    <p:animMotion origin="layout" path="M 0 0.04606 L 0 0 " pathEditMode="relative" rAng="0" ptsTypes="AA">
                                      <p:cBhvr>
                                        <p:cTn id="38" dur="500" fill="hold"/>
                                        <p:tgtEl>
                                          <p:spTgt spid="3"/>
                                        </p:tgtEl>
                                        <p:attrNameLst>
                                          <p:attrName>ppt_x</p:attrName>
                                          <p:attrName>ppt_y</p:attrName>
                                        </p:attrNameLst>
                                      </p:cBhvr>
                                      <p:rCtr x="0" y="-2315"/>
                                    </p:animMotion>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decel="100000" fill="hold" grpId="1" nodeType="withEffect">
                                  <p:stCondLst>
                                    <p:cond delay="0"/>
                                  </p:stCondLst>
                                  <p:childTnLst>
                                    <p:animMotion origin="layout" path="M 0 0.04606 L 0 0 " pathEditMode="relative" rAng="0" ptsTypes="AA">
                                      <p:cBhvr>
                                        <p:cTn id="44" dur="500" fill="hold"/>
                                        <p:tgtEl>
                                          <p:spTgt spid="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 grpId="0" animBg="1"/>
      <p:bldP spid="2" grpId="1" animBg="1"/>
      <p:bldP spid="3" grpId="0" animBg="1"/>
      <p:bldP spid="3" grpId="1" animBg="1"/>
      <p:bldP spid="5" grpId="0" animBg="1"/>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083F2-D527-1BC0-06D7-9A8A36E2094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09A7B34-9866-3831-6DDD-095F3138369C}"/>
              </a:ext>
            </a:extLst>
          </p:cNvPr>
          <p:cNvPicPr>
            <a:picLocks noChangeAspect="1"/>
          </p:cNvPicPr>
          <p:nvPr/>
        </p:nvPicPr>
        <p:blipFill>
          <a:blip r:embed="rId3"/>
          <a:stretch>
            <a:fillRect/>
          </a:stretch>
        </p:blipFill>
        <p:spPr>
          <a:xfrm>
            <a:off x="3958586" y="506685"/>
            <a:ext cx="4274831" cy="1147960"/>
          </a:xfrm>
          <a:prstGeom prst="rect">
            <a:avLst/>
          </a:prstGeom>
        </p:spPr>
      </p:pic>
      <p:sp>
        <p:nvSpPr>
          <p:cNvPr id="11" name="TextBox 10">
            <a:extLst>
              <a:ext uri="{FF2B5EF4-FFF2-40B4-BE49-F238E27FC236}">
                <a16:creationId xmlns:a16="http://schemas.microsoft.com/office/drawing/2014/main" id="{D3BDBA32-8313-C860-8DAD-7514E122DF59}"/>
              </a:ext>
            </a:extLst>
          </p:cNvPr>
          <p:cNvSpPr txBox="1"/>
          <p:nvPr/>
        </p:nvSpPr>
        <p:spPr>
          <a:xfrm>
            <a:off x="609888" y="1914572"/>
            <a:ext cx="5155931" cy="491561"/>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Service Discovery</a:t>
            </a:r>
          </a:p>
        </p:txBody>
      </p:sp>
      <p:pic>
        <p:nvPicPr>
          <p:cNvPr id="3" name="Imagen 2">
            <a:extLst>
              <a:ext uri="{FF2B5EF4-FFF2-40B4-BE49-F238E27FC236}">
                <a16:creationId xmlns:a16="http://schemas.microsoft.com/office/drawing/2014/main" id="{B9D9F27A-F922-487D-D3D9-3D78DF40A28A}"/>
              </a:ext>
            </a:extLst>
          </p:cNvPr>
          <p:cNvPicPr>
            <a:picLocks noChangeAspect="1"/>
          </p:cNvPicPr>
          <p:nvPr/>
        </p:nvPicPr>
        <p:blipFill>
          <a:blip r:embed="rId4"/>
          <a:stretch>
            <a:fillRect/>
          </a:stretch>
        </p:blipFill>
        <p:spPr>
          <a:xfrm>
            <a:off x="4648162" y="3035039"/>
            <a:ext cx="6616693" cy="2362197"/>
          </a:xfrm>
          <a:prstGeom prst="rect">
            <a:avLst/>
          </a:prstGeom>
        </p:spPr>
      </p:pic>
      <p:grpSp>
        <p:nvGrpSpPr>
          <p:cNvPr id="5" name="Group 26">
            <a:extLst>
              <a:ext uri="{FF2B5EF4-FFF2-40B4-BE49-F238E27FC236}">
                <a16:creationId xmlns:a16="http://schemas.microsoft.com/office/drawing/2014/main" id="{1E1C95FA-0B8A-84CC-C38A-FB64BC206703}"/>
              </a:ext>
            </a:extLst>
          </p:cNvPr>
          <p:cNvGrpSpPr/>
          <p:nvPr/>
        </p:nvGrpSpPr>
        <p:grpSpPr>
          <a:xfrm>
            <a:off x="1207759" y="2931034"/>
            <a:ext cx="3054719" cy="1160938"/>
            <a:chOff x="2293316" y="2938961"/>
            <a:chExt cx="2163235" cy="1160999"/>
          </a:xfrm>
        </p:grpSpPr>
        <p:sp>
          <p:nvSpPr>
            <p:cNvPr id="29" name="TextBox 8">
              <a:extLst>
                <a:ext uri="{FF2B5EF4-FFF2-40B4-BE49-F238E27FC236}">
                  <a16:creationId xmlns:a16="http://schemas.microsoft.com/office/drawing/2014/main" id="{B737BAD1-18D9-16A8-1FA0-690135DDFC59}"/>
                </a:ext>
              </a:extLst>
            </p:cNvPr>
            <p:cNvSpPr txBox="1"/>
            <p:nvPr/>
          </p:nvSpPr>
          <p:spPr>
            <a:xfrm>
              <a:off x="2293316" y="3792167"/>
              <a:ext cx="2163235" cy="307793"/>
            </a:xfrm>
            <a:prstGeom prst="rect">
              <a:avLst/>
            </a:prstGeom>
            <a:noFill/>
          </p:spPr>
          <p:txBody>
            <a:bodyPr wrap="square" lIns="0" tIns="0" rIns="0" bIns="0">
              <a:spAutoFit/>
            </a:bodyPr>
            <a:lstStyle>
              <a:defPPr>
                <a:defRPr lang="en-US"/>
              </a:defPPr>
              <a:lvl1pPr lvl="0" algn="ctr" defTabSz="914367" fontAlgn="base">
                <a:spcBef>
                  <a:spcPct val="0"/>
                </a:spcBef>
                <a:spcAft>
                  <a:spcPct val="0"/>
                </a:spcAft>
                <a:defRPr kern="0">
                  <a:ln w="3175">
                    <a:noFill/>
                  </a:ln>
                  <a:solidFill>
                    <a:srgbClr val="3A20A0"/>
                  </a:solidFill>
                  <a:latin typeface="Open Sans SemiBold"/>
                  <a:ea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a:t>Named endpoints</a:t>
              </a:r>
            </a:p>
          </p:txBody>
        </p:sp>
        <p:sp>
          <p:nvSpPr>
            <p:cNvPr id="25" name="TextBox 7">
              <a:extLst>
                <a:ext uri="{FF2B5EF4-FFF2-40B4-BE49-F238E27FC236}">
                  <a16:creationId xmlns:a16="http://schemas.microsoft.com/office/drawing/2014/main" id="{FBC98457-6071-F522-7035-C2A8BA419FA8}"/>
                </a:ext>
              </a:extLst>
            </p:cNvPr>
            <p:cNvSpPr txBox="1"/>
            <p:nvPr/>
          </p:nvSpPr>
          <p:spPr>
            <a:xfrm>
              <a:off x="2293316" y="2938961"/>
              <a:ext cx="2163235" cy="554027"/>
            </a:xfrm>
            <a:prstGeom prst="rect">
              <a:avLst/>
            </a:prstGeom>
            <a:noFill/>
          </p:spPr>
          <p:txBody>
            <a:bodyPr wrap="square" lIns="0" tIns="0" rIns="0" bIns="0">
              <a:sp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a:t>Implicit service discovery by reference</a:t>
              </a:r>
            </a:p>
          </p:txBody>
        </p:sp>
      </p:grpSp>
      <p:sp>
        <p:nvSpPr>
          <p:cNvPr id="9" name="Marcador de contenido 8">
            <a:extLst>
              <a:ext uri="{FF2B5EF4-FFF2-40B4-BE49-F238E27FC236}">
                <a16:creationId xmlns:a16="http://schemas.microsoft.com/office/drawing/2014/main" id="{B5B3529C-FF59-C9B1-4C37-CC4601E43132}"/>
              </a:ext>
            </a:extLst>
          </p:cNvPr>
          <p:cNvSpPr>
            <a:spLocks noGrp="1"/>
          </p:cNvSpPr>
          <p:nvPr>
            <p:ph idx="1"/>
          </p:nvPr>
        </p:nvSpPr>
        <p:spPr/>
        <p:txBody>
          <a:bodyPr/>
          <a:lstStyle/>
          <a:p>
            <a:endParaRPr lang="es-ES"/>
          </a:p>
        </p:txBody>
      </p:sp>
      <p:sp>
        <p:nvSpPr>
          <p:cNvPr id="8" name="Título 7">
            <a:extLst>
              <a:ext uri="{FF2B5EF4-FFF2-40B4-BE49-F238E27FC236}">
                <a16:creationId xmlns:a16="http://schemas.microsoft.com/office/drawing/2014/main" id="{8AB4D0F1-A648-709D-D26A-48BD043FD2E7}"/>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334557380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69428-A381-4C30-A84B-55458565DC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761A3A6-6338-ADB3-63A3-0889B1476F98}"/>
              </a:ext>
            </a:extLst>
          </p:cNvPr>
          <p:cNvPicPr>
            <a:picLocks noChangeAspect="1"/>
          </p:cNvPicPr>
          <p:nvPr/>
        </p:nvPicPr>
        <p:blipFill>
          <a:blip r:embed="rId3"/>
          <a:stretch>
            <a:fillRect/>
          </a:stretch>
        </p:blipFill>
        <p:spPr>
          <a:xfrm>
            <a:off x="3958586" y="506685"/>
            <a:ext cx="4274831" cy="1147960"/>
          </a:xfrm>
          <a:prstGeom prst="rect">
            <a:avLst/>
          </a:prstGeom>
        </p:spPr>
      </p:pic>
      <p:sp>
        <p:nvSpPr>
          <p:cNvPr id="11" name="TextBox 10">
            <a:extLst>
              <a:ext uri="{FF2B5EF4-FFF2-40B4-BE49-F238E27FC236}">
                <a16:creationId xmlns:a16="http://schemas.microsoft.com/office/drawing/2014/main" id="{EF3CA973-1116-1E4E-356B-8D7EB20363BA}"/>
              </a:ext>
            </a:extLst>
          </p:cNvPr>
          <p:cNvSpPr txBox="1"/>
          <p:nvPr/>
        </p:nvSpPr>
        <p:spPr>
          <a:xfrm>
            <a:off x="609888" y="1914572"/>
            <a:ext cx="5155931" cy="491561"/>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Service Defaults</a:t>
            </a:r>
          </a:p>
        </p:txBody>
      </p:sp>
      <p:pic>
        <p:nvPicPr>
          <p:cNvPr id="3" name="Imagen 2">
            <a:extLst>
              <a:ext uri="{FF2B5EF4-FFF2-40B4-BE49-F238E27FC236}">
                <a16:creationId xmlns:a16="http://schemas.microsoft.com/office/drawing/2014/main" id="{AF76C627-55C5-CBF3-5B32-A93148D14E1A}"/>
              </a:ext>
            </a:extLst>
          </p:cNvPr>
          <p:cNvPicPr>
            <a:picLocks noChangeAspect="1"/>
          </p:cNvPicPr>
          <p:nvPr/>
        </p:nvPicPr>
        <p:blipFill>
          <a:blip r:embed="rId4"/>
          <a:stretch>
            <a:fillRect/>
          </a:stretch>
        </p:blipFill>
        <p:spPr>
          <a:xfrm>
            <a:off x="3547309" y="2747503"/>
            <a:ext cx="7983704" cy="3541832"/>
          </a:xfrm>
          <a:prstGeom prst="rect">
            <a:avLst/>
          </a:prstGeom>
        </p:spPr>
      </p:pic>
      <p:sp>
        <p:nvSpPr>
          <p:cNvPr id="8" name="Marcador de contenido 7">
            <a:extLst>
              <a:ext uri="{FF2B5EF4-FFF2-40B4-BE49-F238E27FC236}">
                <a16:creationId xmlns:a16="http://schemas.microsoft.com/office/drawing/2014/main" id="{080926CF-6CB1-BA4F-E629-EFBF91D4DC2A}"/>
              </a:ext>
            </a:extLst>
          </p:cNvPr>
          <p:cNvSpPr>
            <a:spLocks noGrp="1"/>
          </p:cNvSpPr>
          <p:nvPr>
            <p:ph idx="1"/>
          </p:nvPr>
        </p:nvSpPr>
        <p:spPr/>
        <p:txBody>
          <a:bodyPr/>
          <a:lstStyle/>
          <a:p>
            <a:endParaRPr lang="es-ES"/>
          </a:p>
        </p:txBody>
      </p:sp>
      <p:sp>
        <p:nvSpPr>
          <p:cNvPr id="7" name="Título 6">
            <a:extLst>
              <a:ext uri="{FF2B5EF4-FFF2-40B4-BE49-F238E27FC236}">
                <a16:creationId xmlns:a16="http://schemas.microsoft.com/office/drawing/2014/main" id="{F7920764-22FF-0D19-8CDF-B4EE66285AFB}"/>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356364592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92C97-3FD3-C490-9661-20F5E4414AC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F961473-7AF4-3FFD-539F-E5C82A3C6E01}"/>
              </a:ext>
            </a:extLst>
          </p:cNvPr>
          <p:cNvPicPr>
            <a:picLocks noChangeAspect="1"/>
          </p:cNvPicPr>
          <p:nvPr/>
        </p:nvPicPr>
        <p:blipFill>
          <a:blip r:embed="rId3"/>
          <a:stretch>
            <a:fillRect/>
          </a:stretch>
        </p:blipFill>
        <p:spPr>
          <a:xfrm>
            <a:off x="3958586" y="506685"/>
            <a:ext cx="4274831" cy="1147960"/>
          </a:xfrm>
          <a:prstGeom prst="rect">
            <a:avLst/>
          </a:prstGeom>
        </p:spPr>
      </p:pic>
      <p:sp>
        <p:nvSpPr>
          <p:cNvPr id="11" name="TextBox 10">
            <a:extLst>
              <a:ext uri="{FF2B5EF4-FFF2-40B4-BE49-F238E27FC236}">
                <a16:creationId xmlns:a16="http://schemas.microsoft.com/office/drawing/2014/main" id="{590F9CD2-1FDA-81AC-07F8-9B162695CD47}"/>
              </a:ext>
            </a:extLst>
          </p:cNvPr>
          <p:cNvSpPr txBox="1"/>
          <p:nvPr/>
        </p:nvSpPr>
        <p:spPr>
          <a:xfrm>
            <a:off x="609888" y="1914572"/>
            <a:ext cx="5155931" cy="491561"/>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Health Checks</a:t>
            </a:r>
          </a:p>
        </p:txBody>
      </p:sp>
      <p:grpSp>
        <p:nvGrpSpPr>
          <p:cNvPr id="2" name="Group 26">
            <a:extLst>
              <a:ext uri="{FF2B5EF4-FFF2-40B4-BE49-F238E27FC236}">
                <a16:creationId xmlns:a16="http://schemas.microsoft.com/office/drawing/2014/main" id="{AD952AE6-09E0-D5E1-0BAB-048073C5E757}"/>
              </a:ext>
            </a:extLst>
          </p:cNvPr>
          <p:cNvGrpSpPr/>
          <p:nvPr/>
        </p:nvGrpSpPr>
        <p:grpSpPr>
          <a:xfrm>
            <a:off x="1207759" y="2931034"/>
            <a:ext cx="3054719" cy="1160938"/>
            <a:chOff x="2293316" y="2938961"/>
            <a:chExt cx="2163235" cy="1160999"/>
          </a:xfrm>
        </p:grpSpPr>
        <p:sp>
          <p:nvSpPr>
            <p:cNvPr id="3" name="TextBox 8">
              <a:extLst>
                <a:ext uri="{FF2B5EF4-FFF2-40B4-BE49-F238E27FC236}">
                  <a16:creationId xmlns:a16="http://schemas.microsoft.com/office/drawing/2014/main" id="{024873AF-1766-1BFD-B685-93475E4E85A7}"/>
                </a:ext>
              </a:extLst>
            </p:cNvPr>
            <p:cNvSpPr txBox="1"/>
            <p:nvPr/>
          </p:nvSpPr>
          <p:spPr>
            <a:xfrm>
              <a:off x="2293316" y="3792167"/>
              <a:ext cx="2163235" cy="307793"/>
            </a:xfrm>
            <a:prstGeom prst="rect">
              <a:avLst/>
            </a:prstGeom>
            <a:noFill/>
          </p:spPr>
          <p:txBody>
            <a:bodyPr wrap="square" lIns="0" tIns="0" rIns="0" bIns="0">
              <a:spAutoFit/>
            </a:bodyPr>
            <a:lstStyle>
              <a:defPPr>
                <a:defRPr lang="en-US"/>
              </a:defPPr>
              <a:lvl1pPr lvl="0" algn="ctr" defTabSz="914367" fontAlgn="base">
                <a:spcBef>
                  <a:spcPct val="0"/>
                </a:spcBef>
                <a:spcAft>
                  <a:spcPct val="0"/>
                </a:spcAft>
                <a:defRPr kern="0">
                  <a:ln w="3175">
                    <a:noFill/>
                  </a:ln>
                  <a:solidFill>
                    <a:srgbClr val="3A20A0"/>
                  </a:solidFill>
                  <a:latin typeface="Open Sans SemiBold"/>
                  <a:ea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a:t>Alive</a:t>
              </a:r>
            </a:p>
          </p:txBody>
        </p:sp>
        <p:sp>
          <p:nvSpPr>
            <p:cNvPr id="5" name="TextBox 7">
              <a:extLst>
                <a:ext uri="{FF2B5EF4-FFF2-40B4-BE49-F238E27FC236}">
                  <a16:creationId xmlns:a16="http://schemas.microsoft.com/office/drawing/2014/main" id="{4E536F04-7EEE-9B33-6DE6-E8CE180311F5}"/>
                </a:ext>
              </a:extLst>
            </p:cNvPr>
            <p:cNvSpPr txBox="1"/>
            <p:nvPr/>
          </p:nvSpPr>
          <p:spPr>
            <a:xfrm>
              <a:off x="2293316" y="2938961"/>
              <a:ext cx="2163235" cy="277014"/>
            </a:xfrm>
            <a:prstGeom prst="rect">
              <a:avLst/>
            </a:prstGeom>
            <a:noFill/>
          </p:spPr>
          <p:txBody>
            <a:bodyPr wrap="square" lIns="0" tIns="0" rIns="0" bIns="0">
              <a:sp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a:t>Health</a:t>
              </a:r>
            </a:p>
          </p:txBody>
        </p:sp>
      </p:grpSp>
      <p:pic>
        <p:nvPicPr>
          <p:cNvPr id="9" name="Imagen 8" descr="Dibujo de una persona&#10;&#10;Descripción generada automáticamente con confianza baja">
            <a:extLst>
              <a:ext uri="{FF2B5EF4-FFF2-40B4-BE49-F238E27FC236}">
                <a16:creationId xmlns:a16="http://schemas.microsoft.com/office/drawing/2014/main" id="{30DFDE2E-86D5-52D8-8959-6F3E756B830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65817" y="2931038"/>
            <a:ext cx="5276843" cy="3726769"/>
          </a:xfrm>
          <a:prstGeom prst="rect">
            <a:avLst/>
          </a:prstGeom>
        </p:spPr>
      </p:pic>
      <p:sp>
        <p:nvSpPr>
          <p:cNvPr id="12" name="Marcador de contenido 11">
            <a:extLst>
              <a:ext uri="{FF2B5EF4-FFF2-40B4-BE49-F238E27FC236}">
                <a16:creationId xmlns:a16="http://schemas.microsoft.com/office/drawing/2014/main" id="{3E667ED5-76DD-A34F-D56A-93A8449AD2F6}"/>
              </a:ext>
            </a:extLst>
          </p:cNvPr>
          <p:cNvSpPr>
            <a:spLocks noGrp="1"/>
          </p:cNvSpPr>
          <p:nvPr>
            <p:ph idx="1"/>
          </p:nvPr>
        </p:nvSpPr>
        <p:spPr/>
        <p:txBody>
          <a:bodyPr/>
          <a:lstStyle/>
          <a:p>
            <a:endParaRPr lang="es-ES"/>
          </a:p>
        </p:txBody>
      </p:sp>
      <p:sp>
        <p:nvSpPr>
          <p:cNvPr id="10" name="Título 9">
            <a:extLst>
              <a:ext uri="{FF2B5EF4-FFF2-40B4-BE49-F238E27FC236}">
                <a16:creationId xmlns:a16="http://schemas.microsoft.com/office/drawing/2014/main" id="{3938D85F-B55D-2218-0D53-77ABC743D7D9}"/>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43233857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39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ECFDD-24E8-AFA8-687B-A3240C0530D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522CEA9-9B72-EC75-9DED-266E7C68119B}"/>
              </a:ext>
            </a:extLst>
          </p:cNvPr>
          <p:cNvPicPr>
            <a:picLocks noChangeAspect="1"/>
          </p:cNvPicPr>
          <p:nvPr/>
        </p:nvPicPr>
        <p:blipFill>
          <a:blip r:embed="rId3"/>
          <a:stretch>
            <a:fillRect/>
          </a:stretch>
        </p:blipFill>
        <p:spPr>
          <a:xfrm>
            <a:off x="3958586" y="506685"/>
            <a:ext cx="4274831" cy="1147960"/>
          </a:xfrm>
          <a:prstGeom prst="rect">
            <a:avLst/>
          </a:prstGeom>
        </p:spPr>
      </p:pic>
      <p:sp>
        <p:nvSpPr>
          <p:cNvPr id="11" name="TextBox 10">
            <a:extLst>
              <a:ext uri="{FF2B5EF4-FFF2-40B4-BE49-F238E27FC236}">
                <a16:creationId xmlns:a16="http://schemas.microsoft.com/office/drawing/2014/main" id="{BE5D57A5-31D1-DD93-9B17-F3303BBD9378}"/>
              </a:ext>
            </a:extLst>
          </p:cNvPr>
          <p:cNvSpPr txBox="1"/>
          <p:nvPr/>
        </p:nvSpPr>
        <p:spPr>
          <a:xfrm>
            <a:off x="609888" y="1914572"/>
            <a:ext cx="5155931" cy="491561"/>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Telemetry</a:t>
            </a:r>
          </a:p>
        </p:txBody>
      </p:sp>
      <p:pic>
        <p:nvPicPr>
          <p:cNvPr id="6" name="Imagen 5">
            <a:extLst>
              <a:ext uri="{FF2B5EF4-FFF2-40B4-BE49-F238E27FC236}">
                <a16:creationId xmlns:a16="http://schemas.microsoft.com/office/drawing/2014/main" id="{2A1ECE5D-13F4-703A-1D75-AD66A0319A5C}"/>
              </a:ext>
            </a:extLst>
          </p:cNvPr>
          <p:cNvPicPr>
            <a:picLocks noChangeAspect="1"/>
          </p:cNvPicPr>
          <p:nvPr/>
        </p:nvPicPr>
        <p:blipFill>
          <a:blip r:embed="rId4"/>
          <a:stretch>
            <a:fillRect/>
          </a:stretch>
        </p:blipFill>
        <p:spPr>
          <a:xfrm>
            <a:off x="4856163" y="2678286"/>
            <a:ext cx="5678187" cy="3813644"/>
          </a:xfrm>
          <a:prstGeom prst="rect">
            <a:avLst/>
          </a:prstGeom>
        </p:spPr>
      </p:pic>
      <p:sp>
        <p:nvSpPr>
          <p:cNvPr id="9" name="TextBox 7">
            <a:extLst>
              <a:ext uri="{FF2B5EF4-FFF2-40B4-BE49-F238E27FC236}">
                <a16:creationId xmlns:a16="http://schemas.microsoft.com/office/drawing/2014/main" id="{673756AD-6F29-868A-4689-14DBB15305AB}"/>
              </a:ext>
            </a:extLst>
          </p:cNvPr>
          <p:cNvSpPr txBox="1"/>
          <p:nvPr/>
        </p:nvSpPr>
        <p:spPr>
          <a:xfrm>
            <a:off x="1207759" y="2931038"/>
            <a:ext cx="3054719" cy="1938992"/>
          </a:xfrm>
          <a:prstGeom prst="rect">
            <a:avLst/>
          </a:prstGeom>
          <a:noFill/>
        </p:spPr>
        <p:txBody>
          <a:bodyPr wrap="square" lIns="0" tIns="0" rIns="0" bIns="0">
            <a:sp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a:t>Resources</a:t>
            </a:r>
          </a:p>
          <a:p>
            <a:pPr algn="l"/>
            <a:endParaRPr lang="en-US" sz="1800"/>
          </a:p>
          <a:p>
            <a:pPr algn="l"/>
            <a:r>
              <a:rPr lang="en-US" sz="1800"/>
              <a:t>Monitoring</a:t>
            </a:r>
          </a:p>
          <a:p>
            <a:pPr algn="l"/>
            <a:r>
              <a:rPr lang="en-US" sz="1800"/>
              <a:t>	Console logs</a:t>
            </a:r>
          </a:p>
          <a:p>
            <a:pPr algn="l"/>
            <a:r>
              <a:rPr lang="en-US" sz="1800"/>
              <a:t>	Structured logs</a:t>
            </a:r>
          </a:p>
          <a:p>
            <a:pPr algn="l"/>
            <a:r>
              <a:rPr lang="en-US" sz="1800"/>
              <a:t>	Traces</a:t>
            </a:r>
          </a:p>
          <a:p>
            <a:pPr algn="l"/>
            <a:r>
              <a:rPr lang="en-US" sz="1800"/>
              <a:t>	Metrics</a:t>
            </a:r>
          </a:p>
        </p:txBody>
      </p:sp>
      <p:sp>
        <p:nvSpPr>
          <p:cNvPr id="8" name="Marcador de contenido 7">
            <a:extLst>
              <a:ext uri="{FF2B5EF4-FFF2-40B4-BE49-F238E27FC236}">
                <a16:creationId xmlns:a16="http://schemas.microsoft.com/office/drawing/2014/main" id="{3CF0B487-F173-13D7-107B-2969447FABE4}"/>
              </a:ext>
            </a:extLst>
          </p:cNvPr>
          <p:cNvSpPr>
            <a:spLocks noGrp="1"/>
          </p:cNvSpPr>
          <p:nvPr>
            <p:ph idx="1"/>
          </p:nvPr>
        </p:nvSpPr>
        <p:spPr/>
        <p:txBody>
          <a:bodyPr/>
          <a:lstStyle/>
          <a:p>
            <a:endParaRPr lang="es-ES"/>
          </a:p>
        </p:txBody>
      </p:sp>
      <p:sp>
        <p:nvSpPr>
          <p:cNvPr id="7" name="Título 6">
            <a:extLst>
              <a:ext uri="{FF2B5EF4-FFF2-40B4-BE49-F238E27FC236}">
                <a16:creationId xmlns:a16="http://schemas.microsoft.com/office/drawing/2014/main" id="{2185E388-1FCD-FC0A-2718-26C5E857CF6B}"/>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210064344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DF212-F870-5F94-70FB-415A96A1DD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41E3F79-F8EC-C97C-07C8-37E1E386D929}"/>
              </a:ext>
            </a:extLst>
          </p:cNvPr>
          <p:cNvSpPr>
            <a:spLocks noGrp="1"/>
          </p:cNvSpPr>
          <p:nvPr>
            <p:ph type="title"/>
          </p:nvPr>
        </p:nvSpPr>
        <p:spPr/>
        <p:txBody>
          <a:bodyPr/>
          <a:lstStyle/>
          <a:p>
            <a:r>
              <a:rPr lang="es-ES" err="1"/>
              <a:t>Deploy</a:t>
            </a:r>
            <a:r>
              <a:rPr lang="es-ES"/>
              <a:t> </a:t>
            </a:r>
            <a:r>
              <a:rPr lang="es-ES" err="1"/>
              <a:t>to</a:t>
            </a:r>
            <a:r>
              <a:rPr lang="es-ES"/>
              <a:t> Azure</a:t>
            </a:r>
          </a:p>
        </p:txBody>
      </p:sp>
      <p:sp>
        <p:nvSpPr>
          <p:cNvPr id="3" name="Marcador de número de diapositiva 2">
            <a:extLst>
              <a:ext uri="{FF2B5EF4-FFF2-40B4-BE49-F238E27FC236}">
                <a16:creationId xmlns:a16="http://schemas.microsoft.com/office/drawing/2014/main" id="{D869DC87-98A6-87C8-14D7-3F0C283AF6E6}"/>
              </a:ext>
            </a:extLst>
          </p:cNvPr>
          <p:cNvSpPr>
            <a:spLocks noGrp="1"/>
          </p:cNvSpPr>
          <p:nvPr>
            <p:ph type="sldNum" idx="4294967295"/>
          </p:nvPr>
        </p:nvSpPr>
        <p:spPr>
          <a:xfrm>
            <a:off x="11460163" y="6332538"/>
            <a:ext cx="731837" cy="525462"/>
          </a:xfrm>
          <a:prstGeom prst="rect">
            <a:avLst/>
          </a:prstGeom>
        </p:spPr>
        <p:txBody>
          <a:bodyPr anchor="ctr"/>
          <a:lstStyle>
            <a:defPPr>
              <a:defRPr lang="es-ES"/>
            </a:defPPr>
            <a:lvl1pPr marL="0" algn="l" defTabSz="1327553" rtl="0" eaLnBrk="1" latinLnBrk="0" hangingPunct="1">
              <a:defRPr sz="1333" kern="1200">
                <a:solidFill>
                  <a:schemeClr val="tx1"/>
                </a:solidFill>
                <a:latin typeface="+mn-lt"/>
                <a:ea typeface="+mn-ea"/>
                <a:cs typeface="+mn-cs"/>
              </a:defRPr>
            </a:lvl1pPr>
            <a:lvl2pPr marL="663777" algn="l" defTabSz="1327553" rtl="0" eaLnBrk="1" latinLnBrk="0" hangingPunct="1">
              <a:defRPr sz="2667" kern="1200">
                <a:solidFill>
                  <a:schemeClr val="tx1"/>
                </a:solidFill>
                <a:latin typeface="+mn-lt"/>
                <a:ea typeface="+mn-ea"/>
                <a:cs typeface="+mn-cs"/>
              </a:defRPr>
            </a:lvl2pPr>
            <a:lvl3pPr marL="1327553" algn="l" defTabSz="1327553" rtl="0" eaLnBrk="1" latinLnBrk="0" hangingPunct="1">
              <a:defRPr sz="2667" kern="1200">
                <a:solidFill>
                  <a:schemeClr val="tx1"/>
                </a:solidFill>
                <a:latin typeface="+mn-lt"/>
                <a:ea typeface="+mn-ea"/>
                <a:cs typeface="+mn-cs"/>
              </a:defRPr>
            </a:lvl3pPr>
            <a:lvl4pPr marL="1991330" algn="l" defTabSz="1327553" rtl="0" eaLnBrk="1" latinLnBrk="0" hangingPunct="1">
              <a:defRPr sz="2667" kern="1200">
                <a:solidFill>
                  <a:schemeClr val="tx1"/>
                </a:solidFill>
                <a:latin typeface="+mn-lt"/>
                <a:ea typeface="+mn-ea"/>
                <a:cs typeface="+mn-cs"/>
              </a:defRPr>
            </a:lvl4pPr>
            <a:lvl5pPr marL="2655107" algn="l" defTabSz="1327553" rtl="0" eaLnBrk="1" latinLnBrk="0" hangingPunct="1">
              <a:defRPr sz="2667" kern="1200">
                <a:solidFill>
                  <a:schemeClr val="tx1"/>
                </a:solidFill>
                <a:latin typeface="+mn-lt"/>
                <a:ea typeface="+mn-ea"/>
                <a:cs typeface="+mn-cs"/>
              </a:defRPr>
            </a:lvl5pPr>
            <a:lvl6pPr marL="3318884" algn="l" defTabSz="1327553" rtl="0" eaLnBrk="1" latinLnBrk="0" hangingPunct="1">
              <a:defRPr sz="2667" kern="1200">
                <a:solidFill>
                  <a:schemeClr val="tx1"/>
                </a:solidFill>
                <a:latin typeface="+mn-lt"/>
                <a:ea typeface="+mn-ea"/>
                <a:cs typeface="+mn-cs"/>
              </a:defRPr>
            </a:lvl6pPr>
            <a:lvl7pPr marL="3982660" algn="l" defTabSz="1327553" rtl="0" eaLnBrk="1" latinLnBrk="0" hangingPunct="1">
              <a:defRPr sz="2667" kern="1200">
                <a:solidFill>
                  <a:schemeClr val="tx1"/>
                </a:solidFill>
                <a:latin typeface="+mn-lt"/>
                <a:ea typeface="+mn-ea"/>
                <a:cs typeface="+mn-cs"/>
              </a:defRPr>
            </a:lvl7pPr>
            <a:lvl8pPr marL="4646439" algn="l" defTabSz="1327553" rtl="0" eaLnBrk="1" latinLnBrk="0" hangingPunct="1">
              <a:defRPr sz="2667" kern="1200">
                <a:solidFill>
                  <a:schemeClr val="tx1"/>
                </a:solidFill>
                <a:latin typeface="+mn-lt"/>
                <a:ea typeface="+mn-ea"/>
                <a:cs typeface="+mn-cs"/>
              </a:defRPr>
            </a:lvl8pPr>
            <a:lvl9pPr marL="5310215" algn="l" defTabSz="1327553" rtl="0" eaLnBrk="1" latinLnBrk="0" hangingPunct="1">
              <a:defRPr sz="2667"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21</a:t>
            </a:fld>
            <a:endParaRPr lang="es-ES">
              <a:cs typeface="Segoe UI Light" panose="020B0502040204020203" pitchFamily="34" charset="0"/>
            </a:endParaRPr>
          </a:p>
        </p:txBody>
      </p:sp>
      <p:pic>
        <p:nvPicPr>
          <p:cNvPr id="8" name="Imagen 7">
            <a:extLst>
              <a:ext uri="{FF2B5EF4-FFF2-40B4-BE49-F238E27FC236}">
                <a16:creationId xmlns:a16="http://schemas.microsoft.com/office/drawing/2014/main" id="{5D8AB964-E69F-192B-64CC-33AC5122261F}"/>
              </a:ext>
            </a:extLst>
          </p:cNvPr>
          <p:cNvPicPr>
            <a:picLocks noChangeAspect="1"/>
          </p:cNvPicPr>
          <p:nvPr/>
        </p:nvPicPr>
        <p:blipFill rotWithShape="1">
          <a:blip r:embed="rId3"/>
          <a:srcRect l="25655" t="59393"/>
          <a:stretch/>
        </p:blipFill>
        <p:spPr>
          <a:xfrm>
            <a:off x="442956" y="2283101"/>
            <a:ext cx="7617705" cy="3103761"/>
          </a:xfrm>
          <a:prstGeom prst="rect">
            <a:avLst/>
          </a:prstGeom>
        </p:spPr>
      </p:pic>
    </p:spTree>
    <p:extLst>
      <p:ext uri="{BB962C8B-B14F-4D97-AF65-F5344CB8AC3E}">
        <p14:creationId xmlns:p14="http://schemas.microsoft.com/office/powerpoint/2010/main" val="4222802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a:stretch>
            <a:fillRect/>
          </a:stretch>
        </p:blipFill>
        <p:spPr>
          <a:xfrm>
            <a:off x="3139061" y="1516019"/>
            <a:ext cx="5913881" cy="1588108"/>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3875" y="3440280"/>
            <a:ext cx="4754631" cy="491561"/>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.NET Aspire</a:t>
            </a:r>
          </a:p>
        </p:txBody>
      </p:sp>
      <p:sp>
        <p:nvSpPr>
          <p:cNvPr id="9" name="TextBox 8">
            <a:extLst>
              <a:ext uri="{FF2B5EF4-FFF2-40B4-BE49-F238E27FC236}">
                <a16:creationId xmlns:a16="http://schemas.microsoft.com/office/drawing/2014/main" id="{E5E9AAD3-85A0-5265-DD45-C673331DDB45}"/>
              </a:ext>
            </a:extLst>
          </p:cNvPr>
          <p:cNvSpPr txBox="1"/>
          <p:nvPr/>
        </p:nvSpPr>
        <p:spPr>
          <a:xfrm>
            <a:off x="6564406" y="3440280"/>
            <a:ext cx="4753713" cy="491561"/>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Engage with team on GitHub</a:t>
            </a:r>
          </a:p>
        </p:txBody>
      </p:sp>
      <p:sp>
        <p:nvSpPr>
          <p:cNvPr id="3" name="TextBox 2">
            <a:extLst>
              <a:ext uri="{FF2B5EF4-FFF2-40B4-BE49-F238E27FC236}">
                <a16:creationId xmlns:a16="http://schemas.microsoft.com/office/drawing/2014/main" id="{CADD0792-E2E9-711C-B1B3-BD911B33F6FA}"/>
              </a:ext>
            </a:extLst>
          </p:cNvPr>
          <p:cNvSpPr txBox="1"/>
          <p:nvPr/>
        </p:nvSpPr>
        <p:spPr>
          <a:xfrm>
            <a:off x="1533679" y="4237887"/>
            <a:ext cx="3415023" cy="400110"/>
          </a:xfrm>
          <a:prstGeom prst="rect">
            <a:avLst/>
          </a:prstGeom>
          <a:noFill/>
        </p:spPr>
        <p:txBody>
          <a:bodyPr wrap="square" rtlCol="0">
            <a:spAutoFit/>
          </a:bodyPr>
          <a:lstStyle/>
          <a:p>
            <a:pPr algn="ctr"/>
            <a:r>
              <a:rPr lang="en-US" sz="2000" u="sng">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7081358" y="4237887"/>
            <a:ext cx="3719807" cy="400110"/>
          </a:xfrm>
          <a:prstGeom prst="rect">
            <a:avLst/>
          </a:prstGeom>
          <a:noFill/>
        </p:spPr>
        <p:txBody>
          <a:bodyPr wrap="square" rtlCol="0">
            <a:spAutoFit/>
          </a:bodyPr>
          <a:lstStyle/>
          <a:p>
            <a:pPr algn="ctr"/>
            <a:r>
              <a:rPr lang="en-US" sz="2000" u="sng">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11" name="Marcador de contenido 10">
            <a:extLst>
              <a:ext uri="{FF2B5EF4-FFF2-40B4-BE49-F238E27FC236}">
                <a16:creationId xmlns:a16="http://schemas.microsoft.com/office/drawing/2014/main" id="{DD2F7808-6671-E884-9003-CB403128F9A9}"/>
              </a:ext>
            </a:extLst>
          </p:cNvPr>
          <p:cNvSpPr>
            <a:spLocks noGrp="1"/>
          </p:cNvSpPr>
          <p:nvPr>
            <p:ph idx="1"/>
          </p:nvPr>
        </p:nvSpPr>
        <p:spPr/>
        <p:txBody>
          <a:bodyPr/>
          <a:lstStyle/>
          <a:p>
            <a:endParaRPr lang="es-ES"/>
          </a:p>
        </p:txBody>
      </p:sp>
      <p:sp>
        <p:nvSpPr>
          <p:cNvPr id="6" name="Título 5">
            <a:extLst>
              <a:ext uri="{FF2B5EF4-FFF2-40B4-BE49-F238E27FC236}">
                <a16:creationId xmlns:a16="http://schemas.microsoft.com/office/drawing/2014/main" id="{4F8603F6-836C-8893-43B5-8CD7939BFEE3}"/>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4.79167E-6 0.04606 L 4.79167E-6 0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79167E-6 0.04607 L 4.79167E-6 -2.22222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33333E-6 0.04606 L -3.33333E-6 0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33333E-6 0.04607 L -3.33333E-6 -2.22222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21">
            <a:extLst>
              <a:ext uri="{FF2B5EF4-FFF2-40B4-BE49-F238E27FC236}">
                <a16:creationId xmlns:a16="http://schemas.microsoft.com/office/drawing/2014/main" id="{92515D89-6192-CEE8-4364-96072161B195}"/>
              </a:ext>
            </a:extLst>
          </p:cNvPr>
          <p:cNvSpPr/>
          <p:nvPr/>
        </p:nvSpPr>
        <p:spPr>
          <a:xfrm>
            <a:off x="1455048" y="2250955"/>
            <a:ext cx="9056439" cy="3310603"/>
          </a:xfrm>
          <a:prstGeom prst="roundRect">
            <a:avLst>
              <a:gd name="adj" fmla="val 1400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algn="ctr" defTabSz="914248" fontAlgn="base">
              <a:spcBef>
                <a:spcPct val="0"/>
              </a:spcBef>
              <a:spcAft>
                <a:spcPct val="0"/>
              </a:spcAft>
              <a:defRPr/>
            </a:pPr>
            <a:endParaRPr lang="en-US" sz="160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Rounded Rectangle 21">
            <a:extLst>
              <a:ext uri="{FF2B5EF4-FFF2-40B4-BE49-F238E27FC236}">
                <a16:creationId xmlns:a16="http://schemas.microsoft.com/office/drawing/2014/main" id="{49299B9A-85C7-A1B5-CFBE-383CA0A98784}"/>
              </a:ext>
            </a:extLst>
          </p:cNvPr>
          <p:cNvSpPr/>
          <p:nvPr/>
        </p:nvSpPr>
        <p:spPr>
          <a:xfrm>
            <a:off x="609888" y="1321212"/>
            <a:ext cx="10972224" cy="13341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7" rIns="0" bIns="45717" numCol="1" spcCol="0" rtlCol="0" fromWordArt="0" anchor="ctr" anchorCtr="0" forceAA="0" compatLnSpc="1">
            <a:prstTxWarp prst="textNoShape">
              <a:avLst/>
            </a:prstTxWarp>
            <a:noAutofit/>
          </a:bodyPr>
          <a:lstStyle/>
          <a:p>
            <a:pPr algn="ctr" defTabSz="914248" fontAlgn="base">
              <a:spcBef>
                <a:spcPct val="0"/>
              </a:spcBef>
              <a:spcAft>
                <a:spcPct val="0"/>
              </a:spcAft>
            </a:pPr>
            <a:r>
              <a:rPr lang="en-US" sz="4400" b="1">
                <a:ln w="3175">
                  <a:noFill/>
                </a:ln>
                <a:gradFill>
                  <a:gsLst>
                    <a:gs pos="53933">
                      <a:srgbClr val="FFFFFF"/>
                    </a:gs>
                    <a:gs pos="38000">
                      <a:srgbClr val="FFFFFF"/>
                    </a:gs>
                  </a:gsLst>
                  <a:path path="circle">
                    <a:fillToRect l="100000" b="100000"/>
                  </a:path>
                </a:gradFill>
                <a:latin typeface="Calibri" panose="020F0502020204030204"/>
                <a:cs typeface="Segoe UI" pitchFamily="34" charset="0"/>
              </a:rPr>
              <a:t>GET .NET TODAY</a:t>
            </a:r>
          </a:p>
        </p:txBody>
      </p:sp>
      <p:sp>
        <p:nvSpPr>
          <p:cNvPr id="6" name="Marcador de contenido 5">
            <a:extLst>
              <a:ext uri="{FF2B5EF4-FFF2-40B4-BE49-F238E27FC236}">
                <a16:creationId xmlns:a16="http://schemas.microsoft.com/office/drawing/2014/main" id="{9E423ACF-2252-ADB4-1F0D-19632EE85F52}"/>
              </a:ext>
            </a:extLst>
          </p:cNvPr>
          <p:cNvSpPr>
            <a:spLocks noGrp="1"/>
          </p:cNvSpPr>
          <p:nvPr>
            <p:ph idx="1"/>
          </p:nvPr>
        </p:nvSpPr>
        <p:spPr/>
        <p:txBody>
          <a:bodyPr/>
          <a:lstStyle/>
          <a:p>
            <a:endParaRPr lang="es-ES"/>
          </a:p>
        </p:txBody>
      </p:sp>
      <p:sp>
        <p:nvSpPr>
          <p:cNvPr id="5" name="Title 4">
            <a:extLst>
              <a:ext uri="{FF2B5EF4-FFF2-40B4-BE49-F238E27FC236}">
                <a16:creationId xmlns:a16="http://schemas.microsoft.com/office/drawing/2014/main" id="{66A1D222-78BC-C7C4-B4D5-9E203C54E57B}"/>
              </a:ext>
            </a:extLst>
          </p:cNvPr>
          <p:cNvSpPr>
            <a:spLocks noGrp="1"/>
          </p:cNvSpPr>
          <p:nvPr>
            <p:ph type="title"/>
          </p:nvPr>
        </p:nvSpPr>
        <p:spPr/>
        <p:txBody>
          <a:bodyPr>
            <a:normAutofit fontScale="90000"/>
          </a:bodyPr>
          <a:lstStyle/>
          <a:p>
            <a:pPr algn="ctr"/>
            <a:endParaRPr lang="en-US" sz="6600">
              <a:solidFill>
                <a:schemeClr val="bg1"/>
              </a:solidFill>
            </a:endParaRPr>
          </a:p>
        </p:txBody>
      </p:sp>
      <p:grpSp>
        <p:nvGrpSpPr>
          <p:cNvPr id="9" name="Group 8">
            <a:extLst>
              <a:ext uri="{FF2B5EF4-FFF2-40B4-BE49-F238E27FC236}">
                <a16:creationId xmlns:a16="http://schemas.microsoft.com/office/drawing/2014/main" id="{0371BF1A-FEEE-2AAB-DE1D-8E1FD4F88A66}"/>
              </a:ext>
            </a:extLst>
          </p:cNvPr>
          <p:cNvGrpSpPr/>
          <p:nvPr/>
        </p:nvGrpSpPr>
        <p:grpSpPr>
          <a:xfrm>
            <a:off x="3728635" y="4277496"/>
            <a:ext cx="4734729" cy="1183265"/>
            <a:chOff x="3422457" y="3958129"/>
            <a:chExt cx="4734979" cy="1183327"/>
          </a:xfrm>
        </p:grpSpPr>
        <p:sp>
          <p:nvSpPr>
            <p:cNvPr id="2" name="Content Placeholder 3">
              <a:extLst>
                <a:ext uri="{FF2B5EF4-FFF2-40B4-BE49-F238E27FC236}">
                  <a16:creationId xmlns:a16="http://schemas.microsoft.com/office/drawing/2014/main" id="{B85C2A8D-00A2-77C8-879A-6CCD87F35381}"/>
                </a:ext>
              </a:extLst>
            </p:cNvPr>
            <p:cNvSpPr txBox="1">
              <a:spLocks/>
            </p:cNvSpPr>
            <p:nvPr/>
          </p:nvSpPr>
          <p:spPr>
            <a:xfrm>
              <a:off x="4234542" y="3958129"/>
              <a:ext cx="3922894" cy="1183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80">
                <a:spcBef>
                  <a:spcPts val="3000"/>
                </a:spcBef>
                <a:buNone/>
                <a:defRPr/>
              </a:pPr>
              <a:r>
                <a:rPr lang="en-US" sz="3200">
                  <a:solidFill>
                    <a:srgbClr val="333333">
                      <a:lumMod val="50000"/>
                    </a:srgbClr>
                  </a:solidFill>
                  <a:latin typeface="Open Sans SemiBold" panose="020B0706030804020204" pitchFamily="34" charset="0"/>
                  <a:ea typeface="Open Sans SemiBold" panose="020B0706030804020204" pitchFamily="34" charset="0"/>
                  <a:cs typeface="Open Sans SemiBold" panose="020B0706030804020204" pitchFamily="34" charset="0"/>
                </a:rPr>
                <a:t>Download .NET 9 </a:t>
              </a:r>
              <a:br>
                <a:rPr lang="en-US" sz="3200">
                  <a:solidFill>
                    <a:srgbClr val="333333">
                      <a:lumMod val="50000"/>
                    </a:srgbClr>
                  </a:solidFill>
                </a:rPr>
              </a:br>
              <a:r>
                <a:rPr lang="en-US">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hlinkClick r:id="rId3" tooltip="https://aka.ms/get-dotnet-8">
                    <a:extLst>
                      <a:ext uri="{A12FA001-AC4F-418D-AE19-62706E023703}">
                        <ahyp:hlinkClr xmlns:ahyp="http://schemas.microsoft.com/office/drawing/2018/hyperlinkcolor" val="tx"/>
                      </a:ext>
                    </a:extLst>
                  </a:hlinkClick>
                </a:rPr>
                <a:t>aka.ms/get-dotnet-</a:t>
              </a:r>
              <a:r>
                <a:rPr lang="en-US">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9</a:t>
              </a:r>
            </a:p>
          </p:txBody>
        </p:sp>
        <p:sp>
          <p:nvSpPr>
            <p:cNvPr id="7" name="Graphic 120">
              <a:extLst>
                <a:ext uri="{FF2B5EF4-FFF2-40B4-BE49-F238E27FC236}">
                  <a16:creationId xmlns:a16="http://schemas.microsoft.com/office/drawing/2014/main" id="{1CF47033-0A51-B025-47F0-F520FF31E53F}"/>
                </a:ext>
              </a:extLst>
            </p:cNvPr>
            <p:cNvSpPr/>
            <p:nvPr/>
          </p:nvSpPr>
          <p:spPr>
            <a:xfrm rot="5400000">
              <a:off x="3422457" y="4054443"/>
              <a:ext cx="699600" cy="6996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85000">
                  <a:srgbClr val="3803DB"/>
                </a:gs>
                <a:gs pos="0">
                  <a:srgbClr val="C03BC4"/>
                </a:gs>
              </a:gsLst>
              <a:path path="circle">
                <a:fillToRect l="100000" b="100000"/>
              </a:path>
              <a:tileRect t="-100000" r="-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7" rIns="0" bIns="45717" numCol="1" spcCol="0" rtlCol="0" fromWordArt="0" anchor="ctr" anchorCtr="0" forceAA="0" compatLnSpc="1">
              <a:prstTxWarp prst="textNoShape">
                <a:avLst/>
              </a:prstTxWarp>
              <a:noAutofit/>
            </a:bodyPr>
            <a:lstStyle/>
            <a:p>
              <a:pPr algn="ctr" defTabSz="914248" fontAlgn="base">
                <a:spcBef>
                  <a:spcPct val="0"/>
                </a:spcBef>
                <a:spcAft>
                  <a:spcPct val="0"/>
                </a:spcAft>
              </a:pPr>
              <a:endParaRPr lang="en-US" sz="1600" b="1">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10" name="Group 8">
            <a:extLst>
              <a:ext uri="{FF2B5EF4-FFF2-40B4-BE49-F238E27FC236}">
                <a16:creationId xmlns:a16="http://schemas.microsoft.com/office/drawing/2014/main" id="{5BBF806B-6132-FC3D-1A1A-41ED39BC42C1}"/>
              </a:ext>
            </a:extLst>
          </p:cNvPr>
          <p:cNvGrpSpPr/>
          <p:nvPr/>
        </p:nvGrpSpPr>
        <p:grpSpPr>
          <a:xfrm>
            <a:off x="3728635" y="2993434"/>
            <a:ext cx="4734729" cy="1183265"/>
            <a:chOff x="3422457" y="3958129"/>
            <a:chExt cx="4734979" cy="1183327"/>
          </a:xfrm>
        </p:grpSpPr>
        <p:sp>
          <p:nvSpPr>
            <p:cNvPr id="11" name="Content Placeholder 3">
              <a:extLst>
                <a:ext uri="{FF2B5EF4-FFF2-40B4-BE49-F238E27FC236}">
                  <a16:creationId xmlns:a16="http://schemas.microsoft.com/office/drawing/2014/main" id="{B17EB325-2C09-40C6-3E0F-42158623CD31}"/>
                </a:ext>
              </a:extLst>
            </p:cNvPr>
            <p:cNvSpPr txBox="1">
              <a:spLocks/>
            </p:cNvSpPr>
            <p:nvPr/>
          </p:nvSpPr>
          <p:spPr>
            <a:xfrm>
              <a:off x="4234542" y="3958129"/>
              <a:ext cx="3922894" cy="1183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80">
                <a:spcBef>
                  <a:spcPts val="3000"/>
                </a:spcBef>
                <a:buNone/>
                <a:defRPr/>
              </a:pPr>
              <a:r>
                <a:rPr lang="en-US" sz="3200">
                  <a:solidFill>
                    <a:srgbClr val="333333">
                      <a:lumMod val="50000"/>
                    </a:srgbClr>
                  </a:solidFill>
                  <a:latin typeface="Open Sans SemiBold" panose="020B0706030804020204" pitchFamily="34" charset="0"/>
                  <a:ea typeface="Open Sans SemiBold" panose="020B0706030804020204" pitchFamily="34" charset="0"/>
                  <a:cs typeface="Open Sans SemiBold" panose="020B0706030804020204" pitchFamily="34" charset="0"/>
                </a:rPr>
                <a:t>Download .NET 8 </a:t>
              </a:r>
              <a:br>
                <a:rPr lang="en-US" sz="3200">
                  <a:solidFill>
                    <a:srgbClr val="333333">
                      <a:lumMod val="50000"/>
                    </a:srgbClr>
                  </a:solidFill>
                </a:rPr>
              </a:br>
              <a:r>
                <a:rPr lang="en-US">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hlinkClick r:id="rId3" tooltip="https://aka.ms/get-dotnet-8">
                    <a:extLst>
                      <a:ext uri="{A12FA001-AC4F-418D-AE19-62706E023703}">
                        <ahyp:hlinkClr xmlns:ahyp="http://schemas.microsoft.com/office/drawing/2018/hyperlinkcolor" val="tx"/>
                      </a:ext>
                    </a:extLst>
                  </a:hlinkClick>
                </a:rPr>
                <a:t>aka.ms/get-dotnet-8</a:t>
              </a:r>
              <a:endParaRPr lang="en-US">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Graphic 120">
              <a:extLst>
                <a:ext uri="{FF2B5EF4-FFF2-40B4-BE49-F238E27FC236}">
                  <a16:creationId xmlns:a16="http://schemas.microsoft.com/office/drawing/2014/main" id="{8BE55855-98A8-FB43-1257-D720C22377D0}"/>
                </a:ext>
              </a:extLst>
            </p:cNvPr>
            <p:cNvSpPr/>
            <p:nvPr/>
          </p:nvSpPr>
          <p:spPr>
            <a:xfrm rot="5400000">
              <a:off x="3422457" y="4054443"/>
              <a:ext cx="699600" cy="6996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85000">
                  <a:srgbClr val="3803DB"/>
                </a:gs>
                <a:gs pos="0">
                  <a:srgbClr val="C03BC4"/>
                </a:gs>
              </a:gsLst>
              <a:path path="circle">
                <a:fillToRect l="100000" b="100000"/>
              </a:path>
              <a:tileRect t="-100000" r="-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7" rIns="0" bIns="45717" numCol="1" spcCol="0" rtlCol="0" fromWordArt="0" anchor="ctr" anchorCtr="0" forceAA="0" compatLnSpc="1">
              <a:prstTxWarp prst="textNoShape">
                <a:avLst/>
              </a:prstTxWarp>
              <a:noAutofit/>
            </a:bodyPr>
            <a:lstStyle/>
            <a:p>
              <a:pPr algn="ctr" defTabSz="914248" fontAlgn="base">
                <a:spcBef>
                  <a:spcPct val="0"/>
                </a:spcBef>
                <a:spcAft>
                  <a:spcPct val="0"/>
                </a:spcAft>
              </a:pPr>
              <a:endParaRPr lang="en-US" sz="1600" b="1">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023421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6 L 0 0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0.04606 L 0 0 " pathEditMode="relative" rAng="0" ptsTypes="AA">
                                      <p:cBhvr>
                                        <p:cTn id="14" dur="500" fill="hold"/>
                                        <p:tgtEl>
                                          <p:spTgt spid="4"/>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nodeType="withEffect">
                                  <p:stCondLst>
                                    <p:cond delay="0"/>
                                  </p:stCondLst>
                                  <p:childTnLst>
                                    <p:animMotion origin="layout" path="M 0 0.04606 L 0 0 " pathEditMode="relative" rAng="0" ptsTypes="AA">
                                      <p:cBhvr>
                                        <p:cTn id="20" dur="500" fill="hold"/>
                                        <p:tgtEl>
                                          <p:spTgt spid="9"/>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0"/>
                                  </p:stCondLst>
                                  <p:childTnLst>
                                    <p:animMotion origin="layout" path="M 0 0.04606 L 0 0 " pathEditMode="relative" rAng="0" ptsTypes="AA">
                                      <p:cBhvr>
                                        <p:cTn id="25" dur="500" fill="hold"/>
                                        <p:tgtEl>
                                          <p:spTgt spid="8"/>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0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4" grpId="1" animBg="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E932F-803B-B927-A8C9-73686F7F0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A07FA-7DFB-BB5F-0CBB-5328E9845D11}"/>
              </a:ext>
            </a:extLst>
          </p:cNvPr>
          <p:cNvSpPr>
            <a:spLocks noGrp="1"/>
          </p:cNvSpPr>
          <p:nvPr>
            <p:ph type="body" sz="quarter" idx="10"/>
          </p:nvPr>
        </p:nvSpPr>
        <p:spPr>
          <a:xfrm>
            <a:off x="587375" y="1876425"/>
            <a:ext cx="7053263" cy="4067175"/>
          </a:xfrm>
        </p:spPr>
        <p:txBody>
          <a:bodyPr>
            <a:normAutofit fontScale="97500"/>
          </a:bodyPr>
          <a:lstStyle/>
          <a:p>
            <a:pPr algn="ctr"/>
            <a:r>
              <a:rPr lang="es-ES" b="1">
                <a:solidFill>
                  <a:schemeClr val="bg1"/>
                </a:solidFill>
              </a:rPr>
              <a:t>DAPR</a:t>
            </a:r>
            <a:br>
              <a:rPr lang="es-ES" b="1">
                <a:solidFill>
                  <a:schemeClr val="bg1"/>
                </a:solidFill>
              </a:rPr>
            </a:br>
            <a:r>
              <a:rPr lang="es-ES" sz="2000" b="1">
                <a:solidFill>
                  <a:schemeClr val="bg1"/>
                </a:solidFill>
              </a:rPr>
              <a:t>(</a:t>
            </a:r>
            <a:r>
              <a:rPr lang="es-ES" sz="2000" b="1" err="1">
                <a:solidFill>
                  <a:schemeClr val="bg1"/>
                </a:solidFill>
              </a:rPr>
              <a:t>Distributed</a:t>
            </a:r>
            <a:r>
              <a:rPr lang="es-ES" sz="2000" b="1">
                <a:solidFill>
                  <a:schemeClr val="bg1"/>
                </a:solidFill>
              </a:rPr>
              <a:t> Application Runtime)</a:t>
            </a:r>
            <a:endParaRPr lang="es-ES" sz="1800" b="1">
              <a:solidFill>
                <a:schemeClr val="bg1"/>
              </a:solidFill>
            </a:endParaRPr>
          </a:p>
        </p:txBody>
      </p:sp>
      <p:sp>
        <p:nvSpPr>
          <p:cNvPr id="4" name="TextBox 3">
            <a:extLst>
              <a:ext uri="{FF2B5EF4-FFF2-40B4-BE49-F238E27FC236}">
                <a16:creationId xmlns:a16="http://schemas.microsoft.com/office/drawing/2014/main" id="{D38C3D30-4AD4-DEE6-C910-51825AC7B29C}"/>
              </a:ext>
            </a:extLst>
          </p:cNvPr>
          <p:cNvSpPr txBox="1"/>
          <p:nvPr/>
        </p:nvSpPr>
        <p:spPr>
          <a:xfrm>
            <a:off x="1066725" y="3774056"/>
            <a:ext cx="6094562" cy="400110"/>
          </a:xfrm>
          <a:prstGeom prst="rect">
            <a:avLst/>
          </a:prstGeom>
          <a:noFill/>
        </p:spPr>
        <p:txBody>
          <a:bodyPr wrap="square">
            <a:spAutoFit/>
          </a:bodyPr>
          <a:lstStyle/>
          <a:p>
            <a:pPr algn="ctr"/>
            <a:r>
              <a:rPr lang="es-ES" sz="2000" b="1">
                <a:solidFill>
                  <a:schemeClr val="bg1"/>
                </a:solidFill>
              </a:rPr>
              <a:t>https://dapr.io/</a:t>
            </a:r>
          </a:p>
        </p:txBody>
      </p:sp>
    </p:spTree>
    <p:extLst>
      <p:ext uri="{BB962C8B-B14F-4D97-AF65-F5344CB8AC3E}">
        <p14:creationId xmlns:p14="http://schemas.microsoft.com/office/powerpoint/2010/main" val="486211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263" y="2979738"/>
            <a:ext cx="4163125" cy="861774"/>
          </a:xfrm>
        </p:spPr>
        <p:txBody>
          <a:bodyPr/>
          <a:lstStyle/>
          <a:p>
            <a:r>
              <a:rPr lang="en-US"/>
              <a:t>Distributed Application Runtime</a:t>
            </a:r>
          </a:p>
        </p:txBody>
      </p:sp>
      <p:pic>
        <p:nvPicPr>
          <p:cNvPr id="8" name="Graphic 7">
            <a:extLst>
              <a:ext uri="{FF2B5EF4-FFF2-40B4-BE49-F238E27FC236}">
                <a16:creationId xmlns:a16="http://schemas.microsoft.com/office/drawing/2014/main" id="{D304C168-BCED-4BD3-8DE1-8BBBC35E0A3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588263" y="916304"/>
            <a:ext cx="2135887" cy="1663379"/>
          </a:xfrm>
          <a:prstGeom prst="rect">
            <a:avLst/>
          </a:prstGeom>
        </p:spPr>
      </p:pic>
      <p:sp>
        <p:nvSpPr>
          <p:cNvPr id="11" name="TextBox 10">
            <a:extLst>
              <a:ext uri="{FF2B5EF4-FFF2-40B4-BE49-F238E27FC236}">
                <a16:creationId xmlns:a16="http://schemas.microsoft.com/office/drawing/2014/main" id="{56184153-EBB6-4F17-98D5-5315E0B0ED39}"/>
              </a:ext>
            </a:extLst>
          </p:cNvPr>
          <p:cNvSpPr txBox="1"/>
          <p:nvPr/>
        </p:nvSpPr>
        <p:spPr>
          <a:xfrm>
            <a:off x="588262" y="5378217"/>
            <a:ext cx="41631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dapr.io</a:t>
            </a:r>
          </a:p>
        </p:txBody>
      </p:sp>
      <p:sp>
        <p:nvSpPr>
          <p:cNvPr id="12" name="Rectangle 11">
            <a:extLst>
              <a:ext uri="{FF2B5EF4-FFF2-40B4-BE49-F238E27FC236}">
                <a16:creationId xmlns:a16="http://schemas.microsoft.com/office/drawing/2014/main" id="{7C90CBEE-9EDF-4CA7-B185-8B2717F232A2}"/>
              </a:ext>
            </a:extLst>
          </p:cNvPr>
          <p:cNvSpPr/>
          <p:nvPr/>
        </p:nvSpPr>
        <p:spPr bwMode="auto">
          <a:xfrm>
            <a:off x="4813300" y="0"/>
            <a:ext cx="7378700" cy="6858000"/>
          </a:xfrm>
          <a:prstGeom prst="rect">
            <a:avLst/>
          </a:prstGeom>
          <a:solidFill>
            <a:srgbClr val="DDE7F4"/>
          </a:solidFill>
          <a:ln>
            <a:noFill/>
            <a:headEnd type="none" w="med" len="med"/>
            <a:tailEnd type="none" w="med" len="med"/>
          </a:ln>
          <a:effectLst>
            <a:outerShdw blurRad="139700" dist="63500" dir="10800000" algn="r"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764972C3-9735-410D-A45C-A6E32652BB26}"/>
              </a:ext>
            </a:extLst>
          </p:cNvPr>
          <p:cNvPicPr>
            <a:picLocks noChangeAspect="1"/>
          </p:cNvPicPr>
          <p:nvPr/>
        </p:nvPicPr>
        <p:blipFill>
          <a:blip r:embed="rId5"/>
          <a:stretch>
            <a:fillRect/>
          </a:stretch>
        </p:blipFill>
        <p:spPr>
          <a:xfrm>
            <a:off x="4949200" y="543014"/>
            <a:ext cx="7150579" cy="5573305"/>
          </a:xfrm>
          <a:prstGeom prst="rect">
            <a:avLst/>
          </a:prstGeom>
        </p:spPr>
      </p:pic>
    </p:spTree>
    <p:extLst>
      <p:ext uri="{BB962C8B-B14F-4D97-AF65-F5344CB8AC3E}">
        <p14:creationId xmlns:p14="http://schemas.microsoft.com/office/powerpoint/2010/main" val="39976354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CD32C2F6-225A-3B14-8CBE-7458C7BA2E04}"/>
              </a:ext>
            </a:extLst>
          </p:cNvPr>
          <p:cNvSpPr>
            <a:spLocks noGrp="1"/>
          </p:cNvSpPr>
          <p:nvPr>
            <p:ph type="title"/>
          </p:nvPr>
        </p:nvSpPr>
        <p:spPr>
          <a:xfrm>
            <a:off x="458637" y="143840"/>
            <a:ext cx="10910977" cy="1171466"/>
          </a:xfrm>
        </p:spPr>
        <p:txBody>
          <a:bodyPr/>
          <a:lstStyle/>
          <a:p>
            <a:r>
              <a:rPr lang="en-US"/>
              <a:t>Build connected distributed applications faster</a:t>
            </a:r>
          </a:p>
        </p:txBody>
      </p:sp>
      <p:sp>
        <p:nvSpPr>
          <p:cNvPr id="26" name="Content Placeholder 3">
            <a:extLst>
              <a:ext uri="{FF2B5EF4-FFF2-40B4-BE49-F238E27FC236}">
                <a16:creationId xmlns:a16="http://schemas.microsoft.com/office/drawing/2014/main" id="{5351A9E4-C33C-3328-BADF-B51BEDD635AF}"/>
              </a:ext>
            </a:extLst>
          </p:cNvPr>
          <p:cNvSpPr txBox="1">
            <a:spLocks/>
          </p:cNvSpPr>
          <p:nvPr/>
        </p:nvSpPr>
        <p:spPr>
          <a:xfrm>
            <a:off x="458638" y="1496009"/>
            <a:ext cx="508317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APIs for building microservices easily</a:t>
            </a:r>
          </a:p>
          <a:p>
            <a:r>
              <a:rPr lang="en-US"/>
              <a:t>Resiliency built-in</a:t>
            </a:r>
          </a:p>
          <a:p>
            <a:r>
              <a:rPr lang="en-US"/>
              <a:t>Message and event broker integrations</a:t>
            </a:r>
          </a:p>
          <a:p>
            <a:r>
              <a:rPr lang="en-US"/>
              <a:t>Service discovery</a:t>
            </a:r>
          </a:p>
          <a:p>
            <a:r>
              <a:rPr lang="en-US"/>
              <a:t>mTLS encryption</a:t>
            </a:r>
          </a:p>
          <a:p>
            <a:r>
              <a:rPr lang="en-US"/>
              <a:t>Secrets</a:t>
            </a:r>
          </a:p>
          <a:p>
            <a:r>
              <a:rPr lang="en-US"/>
              <a:t>..thanks to </a:t>
            </a:r>
            <a:r>
              <a:rPr lang="en-US" b="1"/>
              <a:t>sidecar process</a:t>
            </a:r>
          </a:p>
          <a:p>
            <a:endParaRPr lang="en-US"/>
          </a:p>
          <a:p>
            <a:endParaRPr lang="en-US"/>
          </a:p>
        </p:txBody>
      </p:sp>
      <p:pic>
        <p:nvPicPr>
          <p:cNvPr id="27" name="Picture 2">
            <a:extLst>
              <a:ext uri="{FF2B5EF4-FFF2-40B4-BE49-F238E27FC236}">
                <a16:creationId xmlns:a16="http://schemas.microsoft.com/office/drawing/2014/main" id="{222E9C31-E38D-C220-93CE-9DA64CFC0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1014" y="1315306"/>
            <a:ext cx="6270625" cy="35274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A9F5BDD9-B12F-FA1F-F257-21CD627B2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413" y="1315306"/>
            <a:ext cx="6387025" cy="359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8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16AD1-92DB-3AF8-81FA-E3DC5BAB3FA0}"/>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7535AD19-8CAD-4098-24B2-AA82975A55B5}"/>
              </a:ext>
            </a:extLst>
          </p:cNvPr>
          <p:cNvSpPr/>
          <p:nvPr/>
        </p:nvSpPr>
        <p:spPr bwMode="auto">
          <a:xfrm>
            <a:off x="582168" y="3266117"/>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B37B2651-751A-1535-6A41-E8B42EF93C0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988303" y="3956341"/>
            <a:ext cx="1065348" cy="829670"/>
          </a:xfrm>
          <a:prstGeom prst="rect">
            <a:avLst/>
          </a:prstGeom>
        </p:spPr>
      </p:pic>
      <p:grpSp>
        <p:nvGrpSpPr>
          <p:cNvPr id="50" name="Group 49">
            <a:extLst>
              <a:ext uri="{FF2B5EF4-FFF2-40B4-BE49-F238E27FC236}">
                <a16:creationId xmlns:a16="http://schemas.microsoft.com/office/drawing/2014/main" id="{DB52AC7D-824C-90C0-BDE1-6023E024E33E}"/>
              </a:ext>
            </a:extLst>
          </p:cNvPr>
          <p:cNvGrpSpPr/>
          <p:nvPr/>
        </p:nvGrpSpPr>
        <p:grpSpPr>
          <a:xfrm>
            <a:off x="4302662" y="3069888"/>
            <a:ext cx="3765096" cy="378166"/>
            <a:chOff x="5123845" y="4079063"/>
            <a:chExt cx="3765096" cy="378166"/>
          </a:xfrm>
        </p:grpSpPr>
        <p:sp>
          <p:nvSpPr>
            <p:cNvPr id="51" name="Rounded Rectangle 5">
              <a:extLst>
                <a:ext uri="{FF2B5EF4-FFF2-40B4-BE49-F238E27FC236}">
                  <a16:creationId xmlns:a16="http://schemas.microsoft.com/office/drawing/2014/main" id="{79E3B09A-2503-479B-2CF0-382B9CCD894E}"/>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52" name="Rounded Rectangle 5">
              <a:extLst>
                <a:ext uri="{FF2B5EF4-FFF2-40B4-BE49-F238E27FC236}">
                  <a16:creationId xmlns:a16="http://schemas.microsoft.com/office/drawing/2014/main" id="{E64F2BBE-17B0-AD87-8297-A3BA5FE88EAF}"/>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53" name="Group 52">
            <a:extLst>
              <a:ext uri="{FF2B5EF4-FFF2-40B4-BE49-F238E27FC236}">
                <a16:creationId xmlns:a16="http://schemas.microsoft.com/office/drawing/2014/main" id="{397281A1-E24E-6609-A5E7-B54C93AF464F}"/>
              </a:ext>
            </a:extLst>
          </p:cNvPr>
          <p:cNvGrpSpPr/>
          <p:nvPr/>
        </p:nvGrpSpPr>
        <p:grpSpPr>
          <a:xfrm>
            <a:off x="5025232" y="2734150"/>
            <a:ext cx="2141537" cy="336549"/>
            <a:chOff x="5008563" y="3743325"/>
            <a:chExt cx="2141537" cy="336549"/>
          </a:xfrm>
        </p:grpSpPr>
        <p:sp>
          <p:nvSpPr>
            <p:cNvPr id="54" name="Rectangle 2">
              <a:extLst>
                <a:ext uri="{FF2B5EF4-FFF2-40B4-BE49-F238E27FC236}">
                  <a16:creationId xmlns:a16="http://schemas.microsoft.com/office/drawing/2014/main" id="{626F238E-54D6-88B6-39B9-0212139A0688}"/>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516D310B-EB9B-FFAB-36F7-A2BAB2E72D2E}"/>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56" name="Title 65">
            <a:extLst>
              <a:ext uri="{FF2B5EF4-FFF2-40B4-BE49-F238E27FC236}">
                <a16:creationId xmlns:a16="http://schemas.microsoft.com/office/drawing/2014/main" id="{7ED1B35C-0BB1-3E50-D804-C44F727B8A58}"/>
              </a:ext>
            </a:extLst>
          </p:cNvPr>
          <p:cNvSpPr>
            <a:spLocks noGrp="1"/>
          </p:cNvSpPr>
          <p:nvPr>
            <p:ph type="title"/>
          </p:nvPr>
        </p:nvSpPr>
        <p:spPr>
          <a:xfrm>
            <a:off x="838200" y="126587"/>
            <a:ext cx="10515600" cy="1171466"/>
          </a:xfrm>
        </p:spPr>
        <p:txBody>
          <a:bodyPr/>
          <a:lstStyle/>
          <a:p>
            <a:pPr algn="ctr"/>
            <a:r>
              <a:rPr lang="en-US"/>
              <a:t>Any cloud or edge infrastructure</a:t>
            </a:r>
          </a:p>
        </p:txBody>
      </p:sp>
      <p:grpSp>
        <p:nvGrpSpPr>
          <p:cNvPr id="57" name="Group 56">
            <a:extLst>
              <a:ext uri="{FF2B5EF4-FFF2-40B4-BE49-F238E27FC236}">
                <a16:creationId xmlns:a16="http://schemas.microsoft.com/office/drawing/2014/main" id="{44244401-45BD-7CD1-C327-EA312D330341}"/>
              </a:ext>
            </a:extLst>
          </p:cNvPr>
          <p:cNvGrpSpPr/>
          <p:nvPr/>
        </p:nvGrpSpPr>
        <p:grpSpPr>
          <a:xfrm>
            <a:off x="582168" y="1104805"/>
            <a:ext cx="11027664" cy="1638207"/>
            <a:chOff x="582168" y="2258372"/>
            <a:chExt cx="11027664" cy="1638207"/>
          </a:xfrm>
        </p:grpSpPr>
        <p:sp>
          <p:nvSpPr>
            <p:cNvPr id="58" name="Rounded Rectangle 5">
              <a:extLst>
                <a:ext uri="{FF2B5EF4-FFF2-40B4-BE49-F238E27FC236}">
                  <a16:creationId xmlns:a16="http://schemas.microsoft.com/office/drawing/2014/main" id="{C03682F5-CEFB-E93C-249D-3566135BF175}"/>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59" name="TextBox 58">
              <a:extLst>
                <a:ext uri="{FF2B5EF4-FFF2-40B4-BE49-F238E27FC236}">
                  <a16:creationId xmlns:a16="http://schemas.microsoft.com/office/drawing/2014/main" id="{34AD9006-BF62-F416-06F3-4ADF0572E292}"/>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60" name="Straight Connector 59">
              <a:extLst>
                <a:ext uri="{FF2B5EF4-FFF2-40B4-BE49-F238E27FC236}">
                  <a16:creationId xmlns:a16="http://schemas.microsoft.com/office/drawing/2014/main" id="{6E834437-DD61-E5A0-6B62-D12DA5F4A1CE}"/>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61" name="Straight Connector 60">
              <a:extLst>
                <a:ext uri="{FF2B5EF4-FFF2-40B4-BE49-F238E27FC236}">
                  <a16:creationId xmlns:a16="http://schemas.microsoft.com/office/drawing/2014/main" id="{82C24B0E-385A-841B-98BB-24DE35982625}"/>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62" name="Group 61">
              <a:extLst>
                <a:ext uri="{FF2B5EF4-FFF2-40B4-BE49-F238E27FC236}">
                  <a16:creationId xmlns:a16="http://schemas.microsoft.com/office/drawing/2014/main" id="{2FEC44C1-4ED7-6E1D-AC5C-865F1E01F0FA}"/>
                </a:ext>
              </a:extLst>
            </p:cNvPr>
            <p:cNvGrpSpPr/>
            <p:nvPr/>
          </p:nvGrpSpPr>
          <p:grpSpPr>
            <a:xfrm>
              <a:off x="5946720" y="2258372"/>
              <a:ext cx="467451" cy="467451"/>
              <a:chOff x="-580524" y="949870"/>
              <a:chExt cx="467451" cy="467451"/>
            </a:xfrm>
          </p:grpSpPr>
          <p:sp>
            <p:nvSpPr>
              <p:cNvPr id="71" name="Oval 70">
                <a:extLst>
                  <a:ext uri="{FF2B5EF4-FFF2-40B4-BE49-F238E27FC236}">
                    <a16:creationId xmlns:a16="http://schemas.microsoft.com/office/drawing/2014/main" id="{22EF88DE-1050-E13F-33C6-FC0E8C4E5F0E}"/>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72" name="app development" descr="application development">
                <a:extLst>
                  <a:ext uri="{FF2B5EF4-FFF2-40B4-BE49-F238E27FC236}">
                    <a16:creationId xmlns:a16="http://schemas.microsoft.com/office/drawing/2014/main" id="{9EF3E580-692D-86E2-E9A4-EBDA2ED8A436}"/>
                  </a:ext>
                </a:extLst>
              </p:cNvPr>
              <p:cNvGrpSpPr/>
              <p:nvPr/>
            </p:nvGrpSpPr>
            <p:grpSpPr>
              <a:xfrm>
                <a:off x="-526584" y="1075184"/>
                <a:ext cx="359570" cy="216822"/>
                <a:chOff x="1619314" y="4920550"/>
                <a:chExt cx="500421" cy="301755"/>
              </a:xfrm>
            </p:grpSpPr>
            <p:sp>
              <p:nvSpPr>
                <p:cNvPr id="73" name="Freeform: Shape 72">
                  <a:extLst>
                    <a:ext uri="{FF2B5EF4-FFF2-40B4-BE49-F238E27FC236}">
                      <a16:creationId xmlns:a16="http://schemas.microsoft.com/office/drawing/2014/main" id="{BF767743-E58C-2467-8802-F397B5499F9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4" name="Freeform: Shape 73">
                  <a:extLst>
                    <a:ext uri="{FF2B5EF4-FFF2-40B4-BE49-F238E27FC236}">
                      <a16:creationId xmlns:a16="http://schemas.microsoft.com/office/drawing/2014/main" id="{2ADF0A90-FA31-C3E1-808A-08246BBD1AF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5" name="Freeform: Shape 74">
                  <a:extLst>
                    <a:ext uri="{FF2B5EF4-FFF2-40B4-BE49-F238E27FC236}">
                      <a16:creationId xmlns:a16="http://schemas.microsoft.com/office/drawing/2014/main" id="{61903CE8-72B6-34E7-6CFC-06F2476CC17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6" name="Freeform: Shape 75">
                  <a:extLst>
                    <a:ext uri="{FF2B5EF4-FFF2-40B4-BE49-F238E27FC236}">
                      <a16:creationId xmlns:a16="http://schemas.microsoft.com/office/drawing/2014/main" id="{A8D3FD3C-EECB-7147-17BC-B53B299288A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63" name="Group 62">
              <a:extLst>
                <a:ext uri="{FF2B5EF4-FFF2-40B4-BE49-F238E27FC236}">
                  <a16:creationId xmlns:a16="http://schemas.microsoft.com/office/drawing/2014/main" id="{7791BD22-8617-9244-DE61-C4CF84324A9A}"/>
                </a:ext>
              </a:extLst>
            </p:cNvPr>
            <p:cNvGrpSpPr/>
            <p:nvPr/>
          </p:nvGrpSpPr>
          <p:grpSpPr>
            <a:xfrm>
              <a:off x="1914062" y="3366226"/>
              <a:ext cx="8102509" cy="381207"/>
              <a:chOff x="1914062" y="3488146"/>
              <a:chExt cx="8102509" cy="381207"/>
            </a:xfrm>
          </p:grpSpPr>
          <p:pic>
            <p:nvPicPr>
              <p:cNvPr id="64" name="Picture 4">
                <a:extLst>
                  <a:ext uri="{FF2B5EF4-FFF2-40B4-BE49-F238E27FC236}">
                    <a16:creationId xmlns:a16="http://schemas.microsoft.com/office/drawing/2014/main" id="{938B7BFE-0869-605C-69F7-F9A4C0023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65" name="Graphic 64">
                <a:extLst>
                  <a:ext uri="{FF2B5EF4-FFF2-40B4-BE49-F238E27FC236}">
                    <a16:creationId xmlns:a16="http://schemas.microsoft.com/office/drawing/2014/main" id="{2D51D126-558D-9F98-CB8F-5E8D674CD4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7262" y="3592606"/>
                <a:ext cx="513316" cy="221555"/>
              </a:xfrm>
              <a:prstGeom prst="rect">
                <a:avLst/>
              </a:prstGeom>
            </p:spPr>
          </p:pic>
          <p:pic>
            <p:nvPicPr>
              <p:cNvPr id="66" name="Picture 2">
                <a:extLst>
                  <a:ext uri="{FF2B5EF4-FFF2-40B4-BE49-F238E27FC236}">
                    <a16:creationId xmlns:a16="http://schemas.microsoft.com/office/drawing/2014/main" id="{29774B0D-774E-565A-1DF5-73830C5BC1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A picture containing clipart&#10;&#10;Description automatically generated">
                <a:extLst>
                  <a:ext uri="{FF2B5EF4-FFF2-40B4-BE49-F238E27FC236}">
                    <a16:creationId xmlns:a16="http://schemas.microsoft.com/office/drawing/2014/main" id="{88AACEC5-AF54-C5F6-5A40-F9230C5299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5984" y="3488146"/>
                <a:ext cx="790789" cy="369515"/>
              </a:xfrm>
              <a:prstGeom prst="rect">
                <a:avLst/>
              </a:prstGeom>
              <a:ln>
                <a:noFill/>
              </a:ln>
            </p:spPr>
          </p:pic>
          <p:sp>
            <p:nvSpPr>
              <p:cNvPr id="68" name="Rectangle 67">
                <a:extLst>
                  <a:ext uri="{FF2B5EF4-FFF2-40B4-BE49-F238E27FC236}">
                    <a16:creationId xmlns:a16="http://schemas.microsoft.com/office/drawing/2014/main" id="{7199B6E9-C28C-3A7F-7C28-126D46DCB84D}"/>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69" name="Picture 2" descr="Image result for c++ logo">
                <a:extLst>
                  <a:ext uri="{FF2B5EF4-FFF2-40B4-BE49-F238E27FC236}">
                    <a16:creationId xmlns:a16="http://schemas.microsoft.com/office/drawing/2014/main" id="{E0E60EB7-78E0-190E-3872-043C484FB0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a:extLst>
                  <a:ext uri="{FF2B5EF4-FFF2-40B4-BE49-F238E27FC236}">
                    <a16:creationId xmlns:a16="http://schemas.microsoft.com/office/drawing/2014/main" id="{DD4D2901-BEB7-8D91-8018-CE5104AC73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7" name="Picture 2">
            <a:extLst>
              <a:ext uri="{FF2B5EF4-FFF2-40B4-BE49-F238E27FC236}">
                <a16:creationId xmlns:a16="http://schemas.microsoft.com/office/drawing/2014/main" id="{8773DD77-264C-DDD5-26DC-B3665F35E1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15913" y="2208528"/>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BF48C72F-8285-0091-4C59-84497983653B}"/>
              </a:ext>
            </a:extLst>
          </p:cNvPr>
          <p:cNvGrpSpPr/>
          <p:nvPr/>
        </p:nvGrpSpPr>
        <p:grpSpPr>
          <a:xfrm>
            <a:off x="588263" y="5560355"/>
            <a:ext cx="11027664" cy="933450"/>
            <a:chOff x="588263" y="5517067"/>
            <a:chExt cx="11027664" cy="933450"/>
          </a:xfrm>
        </p:grpSpPr>
        <p:sp>
          <p:nvSpPr>
            <p:cNvPr id="79" name="Rectangle 78">
              <a:extLst>
                <a:ext uri="{FF2B5EF4-FFF2-40B4-BE49-F238E27FC236}">
                  <a16:creationId xmlns:a16="http://schemas.microsoft.com/office/drawing/2014/main" id="{D743218C-8E31-CCBA-E255-677A5000F94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Hosting infrastructure</a:t>
              </a:r>
            </a:p>
          </p:txBody>
        </p:sp>
        <p:grpSp>
          <p:nvGrpSpPr>
            <p:cNvPr id="80" name="Group 79">
              <a:extLst>
                <a:ext uri="{FF2B5EF4-FFF2-40B4-BE49-F238E27FC236}">
                  <a16:creationId xmlns:a16="http://schemas.microsoft.com/office/drawing/2014/main" id="{E8F3D178-1306-6A74-1761-F5B7B7DA6377}"/>
                </a:ext>
              </a:extLst>
            </p:cNvPr>
            <p:cNvGrpSpPr/>
            <p:nvPr/>
          </p:nvGrpSpPr>
          <p:grpSpPr>
            <a:xfrm>
              <a:off x="990933" y="5952415"/>
              <a:ext cx="10201861" cy="495116"/>
              <a:chOff x="990933" y="5952415"/>
              <a:chExt cx="10201861" cy="495116"/>
            </a:xfrm>
          </p:grpSpPr>
          <p:pic>
            <p:nvPicPr>
              <p:cNvPr id="81" name="Picture 116">
                <a:extLst>
                  <a:ext uri="{FF2B5EF4-FFF2-40B4-BE49-F238E27FC236}">
                    <a16:creationId xmlns:a16="http://schemas.microsoft.com/office/drawing/2014/main" id="{64853B7C-2D13-F71E-5704-AB31A1F530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221611" y="6076755"/>
                <a:ext cx="1394208" cy="246437"/>
              </a:xfrm>
              <a:prstGeom prst="rect">
                <a:avLst/>
              </a:prstGeom>
            </p:spPr>
          </p:pic>
          <p:pic>
            <p:nvPicPr>
              <p:cNvPr id="82" name="Picture 2" descr="Image result for aws logo">
                <a:extLst>
                  <a:ext uri="{FF2B5EF4-FFF2-40B4-BE49-F238E27FC236}">
                    <a16:creationId xmlns:a16="http://schemas.microsoft.com/office/drawing/2014/main" id="{9E3A5BC1-F315-56FF-D82B-63C135674C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7241" y="6035324"/>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00806305-8077-4C23-D5F3-DF494FA25F50}"/>
                  </a:ext>
                </a:extLst>
              </p:cNvPr>
              <p:cNvPicPr>
                <a:picLocks noChangeAspect="1" noChangeArrowheads="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bwMode="auto">
              <a:xfrm>
                <a:off x="5150913" y="6102680"/>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See the source image">
                <a:extLst>
                  <a:ext uri="{FF2B5EF4-FFF2-40B4-BE49-F238E27FC236}">
                    <a16:creationId xmlns:a16="http://schemas.microsoft.com/office/drawing/2014/main" id="{4EB80673-5E48-7455-994F-6DB546C6195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03401" y="6076755"/>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 picture containing drawing&#10;&#10;Description automatically generated">
                <a:extLst>
                  <a:ext uri="{FF2B5EF4-FFF2-40B4-BE49-F238E27FC236}">
                    <a16:creationId xmlns:a16="http://schemas.microsoft.com/office/drawing/2014/main" id="{BB4018B5-D01E-BE2F-3B1E-833712E5F09E}"/>
                  </a:ext>
                </a:extLst>
              </p:cNvPr>
              <p:cNvPicPr>
                <a:picLocks noChangeAspect="1"/>
              </p:cNvPicPr>
              <p:nvPr/>
            </p:nvPicPr>
            <p:blipFill>
              <a:blip r:embed="rId18"/>
              <a:stretch>
                <a:fillRect/>
              </a:stretch>
            </p:blipFill>
            <p:spPr>
              <a:xfrm>
                <a:off x="990933" y="5952415"/>
                <a:ext cx="1496911" cy="495116"/>
              </a:xfrm>
              <a:prstGeom prst="rect">
                <a:avLst/>
              </a:prstGeom>
            </p:spPr>
          </p:pic>
          <p:grpSp>
            <p:nvGrpSpPr>
              <p:cNvPr id="86" name="Group 85">
                <a:extLst>
                  <a:ext uri="{FF2B5EF4-FFF2-40B4-BE49-F238E27FC236}">
                    <a16:creationId xmlns:a16="http://schemas.microsoft.com/office/drawing/2014/main" id="{9E8D15AE-85BB-8198-E343-DF836C0E7D9F}"/>
                  </a:ext>
                </a:extLst>
              </p:cNvPr>
              <p:cNvGrpSpPr/>
              <p:nvPr/>
            </p:nvGrpSpPr>
            <p:grpSpPr>
              <a:xfrm>
                <a:off x="10010424" y="6037572"/>
                <a:ext cx="1182370" cy="324803"/>
                <a:chOff x="8904605" y="5967339"/>
                <a:chExt cx="1182370" cy="324803"/>
              </a:xfrm>
            </p:grpSpPr>
            <p:pic>
              <p:nvPicPr>
                <p:cNvPr id="90" name="Graphic 89">
                  <a:extLst>
                    <a:ext uri="{FF2B5EF4-FFF2-40B4-BE49-F238E27FC236}">
                      <a16:creationId xmlns:a16="http://schemas.microsoft.com/office/drawing/2014/main" id="{C1B9C0BD-BF60-2C14-BDE7-263C8AADA3C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04605" y="5967339"/>
                  <a:ext cx="324803" cy="324803"/>
                </a:xfrm>
                <a:prstGeom prst="rect">
                  <a:avLst/>
                </a:prstGeom>
              </p:spPr>
            </p:pic>
            <p:sp>
              <p:nvSpPr>
                <p:cNvPr id="91" name="TextBox 90">
                  <a:extLst>
                    <a:ext uri="{FF2B5EF4-FFF2-40B4-BE49-F238E27FC236}">
                      <a16:creationId xmlns:a16="http://schemas.microsoft.com/office/drawing/2014/main" id="{D8E67CB6-3844-F07D-0C31-CC93301F517A}"/>
                    </a:ext>
                  </a:extLst>
                </p:cNvPr>
                <p:cNvSpPr txBox="1"/>
                <p:nvPr/>
              </p:nvSpPr>
              <p:spPr>
                <a:xfrm>
                  <a:off x="9227116" y="6061334"/>
                  <a:ext cx="859859" cy="169277"/>
                </a:xfrm>
                <a:prstGeom prst="rect">
                  <a:avLst/>
                </a:prstGeom>
                <a:noFill/>
              </p:spPr>
              <p:txBody>
                <a:bodyPr wrap="square" lIns="0" tIns="0" rIns="0" bIns="0" rtlCol="0" anchor="ctr">
                  <a:spAutoFit/>
                </a:bodyPr>
                <a:lstStyle/>
                <a:p>
                  <a:pPr algn="l"/>
                  <a:r>
                    <a:rPr lang="en-US" sz="1100">
                      <a:latin typeface="+mj-lt"/>
                    </a:rPr>
                    <a:t>On-Premises</a:t>
                  </a:r>
                </a:p>
              </p:txBody>
            </p:sp>
          </p:grpSp>
          <p:grpSp>
            <p:nvGrpSpPr>
              <p:cNvPr id="87" name="Group 86">
                <a:extLst>
                  <a:ext uri="{FF2B5EF4-FFF2-40B4-BE49-F238E27FC236}">
                    <a16:creationId xmlns:a16="http://schemas.microsoft.com/office/drawing/2014/main" id="{B6121415-7DA9-2B27-070E-43032308F00A}"/>
                  </a:ext>
                </a:extLst>
              </p:cNvPr>
              <p:cNvGrpSpPr/>
              <p:nvPr/>
            </p:nvGrpSpPr>
            <p:grpSpPr>
              <a:xfrm>
                <a:off x="2882451" y="6037572"/>
                <a:ext cx="1040183" cy="324803"/>
                <a:chOff x="10650650" y="5928158"/>
                <a:chExt cx="1040183" cy="324803"/>
              </a:xfrm>
            </p:grpSpPr>
            <p:pic>
              <p:nvPicPr>
                <p:cNvPr id="88" name="Graphic 87">
                  <a:extLst>
                    <a:ext uri="{FF2B5EF4-FFF2-40B4-BE49-F238E27FC236}">
                      <a16:creationId xmlns:a16="http://schemas.microsoft.com/office/drawing/2014/main" id="{69C1DCBF-2F06-F21F-F447-83B10C095C3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10650650" y="5928158"/>
                  <a:ext cx="324803" cy="324803"/>
                </a:xfrm>
                <a:prstGeom prst="rect">
                  <a:avLst/>
                </a:prstGeom>
              </p:spPr>
            </p:pic>
            <p:sp>
              <p:nvSpPr>
                <p:cNvPr id="89" name="TextBox 88">
                  <a:extLst>
                    <a:ext uri="{FF2B5EF4-FFF2-40B4-BE49-F238E27FC236}">
                      <a16:creationId xmlns:a16="http://schemas.microsoft.com/office/drawing/2014/main" id="{55A281A7-D2FA-AC7B-D935-103F23FA4663}"/>
                    </a:ext>
                  </a:extLst>
                </p:cNvPr>
                <p:cNvSpPr txBox="1"/>
                <p:nvPr/>
              </p:nvSpPr>
              <p:spPr>
                <a:xfrm>
                  <a:off x="11029797" y="6004253"/>
                  <a:ext cx="661036" cy="169277"/>
                </a:xfrm>
                <a:prstGeom prst="rect">
                  <a:avLst/>
                </a:prstGeom>
                <a:noFill/>
              </p:spPr>
              <p:txBody>
                <a:bodyPr wrap="square" lIns="0" tIns="0" rIns="0" bIns="0" rtlCol="0" anchor="ctr">
                  <a:spAutoFit/>
                </a:bodyPr>
                <a:lstStyle/>
                <a:p>
                  <a:pPr algn="l"/>
                  <a:r>
                    <a:rPr lang="en-US" sz="1100">
                      <a:latin typeface="+mj-lt"/>
                    </a:rPr>
                    <a:t>Azure Arc</a:t>
                  </a:r>
                </a:p>
              </p:txBody>
            </p:sp>
          </p:grpSp>
        </p:grpSp>
      </p:grpSp>
      <p:pic>
        <p:nvPicPr>
          <p:cNvPr id="92" name="Picture 2">
            <a:extLst>
              <a:ext uri="{FF2B5EF4-FFF2-40B4-BE49-F238E27FC236}">
                <a16:creationId xmlns:a16="http://schemas.microsoft.com/office/drawing/2014/main" id="{3672D495-6E9B-9079-69CB-992A854116B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82451" y="3437976"/>
            <a:ext cx="7137101" cy="2600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05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2" presetClass="path" presetSubtype="0" decel="100000" fill="hold" nodeType="withEffect">
                                  <p:stCondLst>
                                    <p:cond delay="0"/>
                                  </p:stCondLst>
                                  <p:childTnLst>
                                    <p:animMotion origin="layout" path="M -8.33333E-7 4.81481E-6 L -8.33333E-7 0.02569 " pathEditMode="relative" rAng="0" ptsTypes="AA">
                                      <p:cBhvr>
                                        <p:cTn id="9" dur="500" spd="-100000" fill="hold"/>
                                        <p:tgtEl>
                                          <p:spTgt spid="7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4BE7C-7BD7-70E6-07AD-DFD7ADCC5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30C043-6C2F-C395-7C94-5C8B59AF3E6D}"/>
              </a:ext>
            </a:extLst>
          </p:cNvPr>
          <p:cNvSpPr>
            <a:spLocks noGrp="1"/>
          </p:cNvSpPr>
          <p:nvPr>
            <p:ph type="title"/>
          </p:nvPr>
        </p:nvSpPr>
        <p:spPr>
          <a:xfrm>
            <a:off x="838200" y="126587"/>
            <a:ext cx="10515600" cy="1171466"/>
          </a:xfrm>
        </p:spPr>
        <p:txBody>
          <a:bodyPr/>
          <a:lstStyle/>
          <a:p>
            <a:r>
              <a:rPr lang="en-US"/>
              <a:t>APIs for solving microservices challenges</a:t>
            </a:r>
          </a:p>
        </p:txBody>
      </p:sp>
      <p:pic>
        <p:nvPicPr>
          <p:cNvPr id="3" name="Content Placeholder 6">
            <a:extLst>
              <a:ext uri="{FF2B5EF4-FFF2-40B4-BE49-F238E27FC236}">
                <a16:creationId xmlns:a16="http://schemas.microsoft.com/office/drawing/2014/main" id="{A2CA2242-F192-64A4-A522-4D46CAFA854F}"/>
              </a:ext>
            </a:extLst>
          </p:cNvPr>
          <p:cNvPicPr>
            <a:picLocks noChangeAspect="1"/>
          </p:cNvPicPr>
          <p:nvPr/>
        </p:nvPicPr>
        <p:blipFill>
          <a:blip r:embed="rId3"/>
          <a:stretch>
            <a:fillRect/>
          </a:stretch>
        </p:blipFill>
        <p:spPr>
          <a:xfrm>
            <a:off x="1863853" y="1477963"/>
            <a:ext cx="8464294" cy="4352925"/>
          </a:xfrm>
          <a:prstGeom prst="rect">
            <a:avLst/>
          </a:prstGeom>
        </p:spPr>
      </p:pic>
    </p:spTree>
    <p:extLst>
      <p:ext uri="{BB962C8B-B14F-4D97-AF65-F5344CB8AC3E}">
        <p14:creationId xmlns:p14="http://schemas.microsoft.com/office/powerpoint/2010/main" val="997068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1D09C-DB33-DCBC-99AA-9C32C76DF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3382A-AB52-CD77-AE06-720A873967E4}"/>
              </a:ext>
            </a:extLst>
          </p:cNvPr>
          <p:cNvSpPr>
            <a:spLocks noGrp="1"/>
          </p:cNvSpPr>
          <p:nvPr>
            <p:ph type="title"/>
          </p:nvPr>
        </p:nvSpPr>
        <p:spPr>
          <a:xfrm>
            <a:off x="838200" y="126587"/>
            <a:ext cx="10515600" cy="1171466"/>
          </a:xfrm>
        </p:spPr>
        <p:txBody>
          <a:bodyPr/>
          <a:lstStyle/>
          <a:p>
            <a:r>
              <a:rPr lang="en-US"/>
              <a:t>Sidecar model</a:t>
            </a:r>
          </a:p>
        </p:txBody>
      </p:sp>
      <p:grpSp>
        <p:nvGrpSpPr>
          <p:cNvPr id="3" name="!!AppA">
            <a:extLst>
              <a:ext uri="{FF2B5EF4-FFF2-40B4-BE49-F238E27FC236}">
                <a16:creationId xmlns:a16="http://schemas.microsoft.com/office/drawing/2014/main" id="{FD2B6C2D-ACDD-F51B-E62D-A8D93A52D07E}"/>
              </a:ext>
            </a:extLst>
          </p:cNvPr>
          <p:cNvGrpSpPr/>
          <p:nvPr/>
        </p:nvGrpSpPr>
        <p:grpSpPr>
          <a:xfrm>
            <a:off x="2535434" y="1697366"/>
            <a:ext cx="1666465" cy="1944207"/>
            <a:chOff x="3444424" y="1954650"/>
            <a:chExt cx="1400542" cy="1633964"/>
          </a:xfrm>
        </p:grpSpPr>
        <p:pic>
          <p:nvPicPr>
            <p:cNvPr id="5" name="Graphic 4">
              <a:extLst>
                <a:ext uri="{FF2B5EF4-FFF2-40B4-BE49-F238E27FC236}">
                  <a16:creationId xmlns:a16="http://schemas.microsoft.com/office/drawing/2014/main" id="{D66816E9-5154-BA81-2948-FF6D5F5AEF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6" name="TextBox 5">
              <a:extLst>
                <a:ext uri="{FF2B5EF4-FFF2-40B4-BE49-F238E27FC236}">
                  <a16:creationId xmlns:a16="http://schemas.microsoft.com/office/drawing/2014/main" id="{BFE01AD3-4ACC-B302-08E1-FEC869131829}"/>
                </a:ext>
              </a:extLst>
            </p:cNvPr>
            <p:cNvSpPr txBox="1"/>
            <p:nvPr/>
          </p:nvSpPr>
          <p:spPr>
            <a:xfrm>
              <a:off x="3720250"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7" name="Straight Arrow Connector 6">
            <a:extLst>
              <a:ext uri="{FF2B5EF4-FFF2-40B4-BE49-F238E27FC236}">
                <a16:creationId xmlns:a16="http://schemas.microsoft.com/office/drawing/2014/main" id="{0D136472-286E-335B-AF35-7B55B6EDD0F4}"/>
              </a:ext>
            </a:extLst>
          </p:cNvPr>
          <p:cNvCxnSpPr>
            <a:cxnSpLocks/>
            <a:stCxn id="5" idx="3"/>
          </p:cNvCxnSpPr>
          <p:nvPr/>
        </p:nvCxnSpPr>
        <p:spPr>
          <a:xfrm>
            <a:off x="4201899" y="2669470"/>
            <a:ext cx="4096699" cy="1480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Sidecar">
            <a:extLst>
              <a:ext uri="{FF2B5EF4-FFF2-40B4-BE49-F238E27FC236}">
                <a16:creationId xmlns:a16="http://schemas.microsoft.com/office/drawing/2014/main" id="{278F88C0-2D3E-4453-CE50-52B17F5232CD}"/>
              </a:ext>
            </a:extLst>
          </p:cNvPr>
          <p:cNvGrpSpPr/>
          <p:nvPr/>
        </p:nvGrpSpPr>
        <p:grpSpPr>
          <a:xfrm>
            <a:off x="8298598" y="1991138"/>
            <a:ext cx="1186830" cy="1389573"/>
            <a:chOff x="8298598" y="2543027"/>
            <a:chExt cx="1186830" cy="1389573"/>
          </a:xfrm>
        </p:grpSpPr>
        <p:sp>
          <p:nvSpPr>
            <p:cNvPr id="9" name="Freeform: Shape 8">
              <a:extLst>
                <a:ext uri="{FF2B5EF4-FFF2-40B4-BE49-F238E27FC236}">
                  <a16:creationId xmlns:a16="http://schemas.microsoft.com/office/drawing/2014/main" id="{9FF3EFB0-9234-28B4-32BE-6C1FC7F49A45}"/>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AD40291-82F9-4B17-4293-8BEEE62FE5B1}"/>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11" name="Graphic 11">
              <a:extLst>
                <a:ext uri="{FF2B5EF4-FFF2-40B4-BE49-F238E27FC236}">
                  <a16:creationId xmlns:a16="http://schemas.microsoft.com/office/drawing/2014/main" id="{F0FC8811-9C65-3F47-FAEF-FD86C1D455DE}"/>
                </a:ext>
              </a:extLst>
            </p:cNvPr>
            <p:cNvGrpSpPr/>
            <p:nvPr/>
          </p:nvGrpSpPr>
          <p:grpSpPr>
            <a:xfrm>
              <a:off x="8386477" y="2846026"/>
              <a:ext cx="952402" cy="699902"/>
              <a:chOff x="8386477" y="2846026"/>
              <a:chExt cx="952402" cy="699902"/>
            </a:xfrm>
          </p:grpSpPr>
          <p:sp>
            <p:nvSpPr>
              <p:cNvPr id="12" name="Freeform: Shape 11">
                <a:extLst>
                  <a:ext uri="{FF2B5EF4-FFF2-40B4-BE49-F238E27FC236}">
                    <a16:creationId xmlns:a16="http://schemas.microsoft.com/office/drawing/2014/main" id="{3DAE78AB-7DF1-54F2-ECC7-A8DB54C6332D}"/>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F3483AD-9E5C-1F03-3EF6-44E33323C015}"/>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BC76FCC-8266-8B03-6F04-F15317B7DAB3}"/>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32B13E6-4B4B-C907-60E7-631C75BC1E75}"/>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3B44F37-A8F2-81C6-370C-A5CE80764627}"/>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5C0F25A-57C2-269C-42F9-4AA6EC3BFA24}"/>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18" name="TextBox 17">
            <a:extLst>
              <a:ext uri="{FF2B5EF4-FFF2-40B4-BE49-F238E27FC236}">
                <a16:creationId xmlns:a16="http://schemas.microsoft.com/office/drawing/2014/main" id="{24E05A24-7324-F75A-5C33-D662B57785B0}"/>
              </a:ext>
            </a:extLst>
          </p:cNvPr>
          <p:cNvSpPr txBox="1"/>
          <p:nvPr/>
        </p:nvSpPr>
        <p:spPr>
          <a:xfrm>
            <a:off x="5732478" y="2266667"/>
            <a:ext cx="1035540" cy="307777"/>
          </a:xfrm>
          <a:prstGeom prst="rect">
            <a:avLst/>
          </a:prstGeom>
          <a:noFill/>
        </p:spPr>
        <p:txBody>
          <a:bodyPr wrap="none" lIns="0" tIns="0" rIns="0" bIns="0" rtlCol="0">
            <a:spAutoFit/>
          </a:bodyPr>
          <a:lstStyle/>
          <a:p>
            <a:pPr algn="ctr"/>
            <a:r>
              <a:rPr lang="en-US" sz="2000">
                <a:solidFill>
                  <a:srgbClr val="202192"/>
                </a:solidFill>
                <a:latin typeface="+mj-lt"/>
              </a:rPr>
              <a:t>Dapr API</a:t>
            </a:r>
          </a:p>
        </p:txBody>
      </p:sp>
      <p:sp>
        <p:nvSpPr>
          <p:cNvPr id="19" name="TextBox 18">
            <a:extLst>
              <a:ext uri="{FF2B5EF4-FFF2-40B4-BE49-F238E27FC236}">
                <a16:creationId xmlns:a16="http://schemas.microsoft.com/office/drawing/2014/main" id="{BA41D5DE-24FD-36BF-B5BF-5FF6776DBA25}"/>
              </a:ext>
            </a:extLst>
          </p:cNvPr>
          <p:cNvSpPr txBox="1"/>
          <p:nvPr/>
        </p:nvSpPr>
        <p:spPr>
          <a:xfrm>
            <a:off x="529191" y="3862225"/>
            <a:ext cx="10406574" cy="2870016"/>
          </a:xfrm>
          <a:prstGeom prst="rect">
            <a:avLst/>
          </a:prstGeom>
          <a:noFill/>
        </p:spPr>
        <p:txBody>
          <a:bodyPr wrap="square">
            <a:spAutoFit/>
          </a:bodyPr>
          <a:lstStyle/>
          <a:p>
            <a:pPr marL="0" marR="0" lvl="0" indent="0"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invoke</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/cart/method/</a:t>
            </a:r>
            <a:r>
              <a:rPr lang="en-US" sz="1800" kern="0">
                <a:solidFill>
                  <a:srgbClr val="0078D4"/>
                </a:solidFill>
                <a:latin typeface="Consolas" panose="020B0609020204030204" pitchFamily="49" charset="0"/>
              </a:rPr>
              <a:t>new</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order</a:t>
            </a:r>
          </a:p>
          <a:p>
            <a:pPr marL="0" marR="0" lvl="0" indent="0"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GET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state</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/inventory/item67</a:t>
            </a:r>
          </a:p>
          <a:p>
            <a:pPr defTabSz="914367">
              <a:spcBef>
                <a:spcPts val="300"/>
              </a:spcBef>
              <a:spcAft>
                <a:spcPts val="1200"/>
              </a:spcAf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publish</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/shipping/orders</a:t>
            </a:r>
          </a:p>
          <a:p>
            <a:pPr defTabSz="914367">
              <a:spcBef>
                <a:spcPts val="300"/>
              </a:spcBef>
              <a:spcAft>
                <a:spcPts val="1200"/>
              </a:spcAft>
              <a:defRPr/>
            </a:pPr>
            <a:r>
              <a:rPr lang="en-US" b="1" kern="0">
                <a:solidFill>
                  <a:srgbClr val="0078D4"/>
                </a:solidFill>
                <a:latin typeface="Consolas" panose="020B0609020204030204" pitchFamily="49" charset="0"/>
              </a:rPr>
              <a:t>GET</a:t>
            </a:r>
            <a:r>
              <a:rPr lang="en-US" kern="0">
                <a:solidFill>
                  <a:srgbClr val="0078D4"/>
                </a:solidFill>
                <a:latin typeface="Consolas" panose="020B0609020204030204" pitchFamily="49" charset="0"/>
              </a:rPr>
              <a:t> http://localhost:3500/v1.0/</a:t>
            </a:r>
            <a:r>
              <a:rPr lang="en-US" sz="2000" b="1" kern="0">
                <a:solidFill>
                  <a:srgbClr val="0078D4"/>
                </a:solidFill>
                <a:latin typeface="Consolas" panose="020B0609020204030204" pitchFamily="49" charset="0"/>
              </a:rPr>
              <a:t>secrets</a:t>
            </a:r>
            <a:r>
              <a:rPr lang="en-US" kern="0">
                <a:solidFill>
                  <a:srgbClr val="0078D4"/>
                </a:solidFill>
                <a:latin typeface="Consolas" panose="020B0609020204030204" pitchFamily="49" charset="0"/>
              </a:rPr>
              <a:t>/keyvault/password</a:t>
            </a:r>
          </a:p>
          <a:p>
            <a:pPr defTabSz="914367">
              <a:spcBef>
                <a:spcPts val="300"/>
              </a:spcBef>
              <a:spcAft>
                <a:spcPts val="1200"/>
              </a:spcAft>
              <a:defRPr/>
            </a:pPr>
            <a:r>
              <a:rPr lang="en-US" b="1" kern="0">
                <a:solidFill>
                  <a:srgbClr val="0078D4"/>
                </a:solidFill>
                <a:latin typeface="Consolas" panose="020B0609020204030204" pitchFamily="49" charset="0"/>
              </a:rPr>
              <a:t>POST</a:t>
            </a:r>
            <a:r>
              <a:rPr lang="en-US" kern="0">
                <a:solidFill>
                  <a:srgbClr val="0078D4"/>
                </a:solidFill>
                <a:latin typeface="Consolas" panose="020B0609020204030204" pitchFamily="49" charset="0"/>
              </a:rPr>
              <a:t> http://localhost:3500/v1.0-beta1/</a:t>
            </a:r>
            <a:r>
              <a:rPr lang="en-US" sz="2000" b="1" kern="0">
                <a:solidFill>
                  <a:srgbClr val="0078D4"/>
                </a:solidFill>
                <a:latin typeface="Consolas" panose="020B0609020204030204" pitchFamily="49" charset="0"/>
              </a:rPr>
              <a:t>workflows</a:t>
            </a:r>
            <a:r>
              <a:rPr lang="en-US" kern="0">
                <a:solidFill>
                  <a:srgbClr val="0078D4"/>
                </a:solidFill>
                <a:latin typeface="Consolas" panose="020B0609020204030204" pitchFamily="49" charset="0"/>
              </a:rPr>
              <a:t>/dapr/businessprocess/1234/start</a:t>
            </a:r>
          </a:p>
          <a:p>
            <a:pPr algn="ctr" defTabSz="914367">
              <a:spcBef>
                <a:spcPts val="300"/>
              </a:spcBef>
              <a:spcAft>
                <a:spcPts val="1200"/>
              </a:spcAft>
              <a:defRPr/>
            </a:pPr>
            <a:endParaRPr kumimoji="0" lang="en-US" sz="1800" b="0" i="0" u="none" strike="noStrike" kern="0" cap="none" spc="0" normalizeH="0" baseline="0" noProof="0">
              <a:ln>
                <a:noFill/>
              </a:ln>
              <a:solidFill>
                <a:srgbClr val="0078D4"/>
              </a:solidFill>
              <a:effectLst/>
              <a:uLnTx/>
              <a:uFillTx/>
              <a:latin typeface="Consolas" panose="020B0609020204030204" pitchFamily="49" charset="0"/>
            </a:endParaRPr>
          </a:p>
        </p:txBody>
      </p:sp>
      <p:sp>
        <p:nvSpPr>
          <p:cNvPr id="20" name="TextBox 19">
            <a:extLst>
              <a:ext uri="{FF2B5EF4-FFF2-40B4-BE49-F238E27FC236}">
                <a16:creationId xmlns:a16="http://schemas.microsoft.com/office/drawing/2014/main" id="{F98C9385-025E-8E24-6B0C-5A12EC6D2EC7}"/>
              </a:ext>
            </a:extLst>
          </p:cNvPr>
          <p:cNvSpPr txBox="1"/>
          <p:nvPr/>
        </p:nvSpPr>
        <p:spPr>
          <a:xfrm>
            <a:off x="5776400" y="2780351"/>
            <a:ext cx="947695" cy="215444"/>
          </a:xfrm>
          <a:prstGeom prst="rect">
            <a:avLst/>
          </a:prstGeom>
          <a:noFill/>
        </p:spPr>
        <p:txBody>
          <a:bodyPr wrap="none" lIns="0" tIns="0" rIns="0" bIns="0" rtlCol="0">
            <a:spAutoFit/>
          </a:bodyPr>
          <a:lstStyle/>
          <a:p>
            <a:pPr algn="ctr"/>
            <a:r>
              <a:rPr lang="en-US" sz="1400">
                <a:solidFill>
                  <a:srgbClr val="202192"/>
                </a:solidFill>
                <a:latin typeface="+mj-lt"/>
              </a:rPr>
              <a:t>HTTP/gRPC</a:t>
            </a:r>
          </a:p>
        </p:txBody>
      </p:sp>
      <p:sp>
        <p:nvSpPr>
          <p:cNvPr id="21" name="TextBox 20">
            <a:extLst>
              <a:ext uri="{FF2B5EF4-FFF2-40B4-BE49-F238E27FC236}">
                <a16:creationId xmlns:a16="http://schemas.microsoft.com/office/drawing/2014/main" id="{9C79A1C5-AF82-6C0D-8AA0-396CCB44D2A5}"/>
              </a:ext>
            </a:extLst>
          </p:cNvPr>
          <p:cNvSpPr txBox="1"/>
          <p:nvPr/>
        </p:nvSpPr>
        <p:spPr>
          <a:xfrm>
            <a:off x="2070082" y="1228758"/>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Application</a:t>
            </a:r>
          </a:p>
        </p:txBody>
      </p:sp>
      <p:sp>
        <p:nvSpPr>
          <p:cNvPr id="22" name="TextBox 21">
            <a:extLst>
              <a:ext uri="{FF2B5EF4-FFF2-40B4-BE49-F238E27FC236}">
                <a16:creationId xmlns:a16="http://schemas.microsoft.com/office/drawing/2014/main" id="{8F5D1D1A-28B9-80A6-A924-4088F45A86C4}"/>
              </a:ext>
            </a:extLst>
          </p:cNvPr>
          <p:cNvSpPr txBox="1"/>
          <p:nvPr/>
        </p:nvSpPr>
        <p:spPr>
          <a:xfrm>
            <a:off x="7619843" y="1508160"/>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Dapr sidecar</a:t>
            </a:r>
          </a:p>
        </p:txBody>
      </p:sp>
    </p:spTree>
    <p:extLst>
      <p:ext uri="{BB962C8B-B14F-4D97-AF65-F5344CB8AC3E}">
        <p14:creationId xmlns:p14="http://schemas.microsoft.com/office/powerpoint/2010/main" val="384855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outVertical)">
                                      <p:cBhvr>
                                        <p:cTn id="26" dur="500"/>
                                        <p:tgtEl>
                                          <p:spTgt spid="7"/>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500"/>
                                        <p:tgtEl>
                                          <p:spTgt spid="1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xEl>
                                              <p:pRg st="1" end="1"/>
                                            </p:txEl>
                                          </p:spTgt>
                                        </p:tgtEl>
                                        <p:attrNameLst>
                                          <p:attrName>style.visibility</p:attrName>
                                        </p:attrNameLst>
                                      </p:cBhvr>
                                      <p:to>
                                        <p:strVal val="visible"/>
                                      </p:to>
                                    </p:set>
                                    <p:animEffect transition="in" filter="fade">
                                      <p:cBhvr>
                                        <p:cTn id="42" dur="500"/>
                                        <p:tgtEl>
                                          <p:spTgt spid="19">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xEl>
                                              <p:pRg st="2" end="2"/>
                                            </p:txEl>
                                          </p:spTgt>
                                        </p:tgtEl>
                                        <p:attrNameLst>
                                          <p:attrName>style.visibility</p:attrName>
                                        </p:attrNameLst>
                                      </p:cBhvr>
                                      <p:to>
                                        <p:strVal val="visible"/>
                                      </p:to>
                                    </p:set>
                                    <p:animEffect transition="in" filter="fade">
                                      <p:cBhvr>
                                        <p:cTn id="47" dur="500"/>
                                        <p:tgtEl>
                                          <p:spTgt spid="1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xEl>
                                              <p:pRg st="3" end="3"/>
                                            </p:txEl>
                                          </p:spTgt>
                                        </p:tgtEl>
                                        <p:attrNameLst>
                                          <p:attrName>style.visibility</p:attrName>
                                        </p:attrNameLst>
                                      </p:cBhvr>
                                      <p:to>
                                        <p:strVal val="visible"/>
                                      </p:to>
                                    </p:set>
                                    <p:animEffect transition="in" filter="fade">
                                      <p:cBhvr>
                                        <p:cTn id="52" dur="500"/>
                                        <p:tgtEl>
                                          <p:spTgt spid="1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xEl>
                                              <p:pRg st="4" end="4"/>
                                            </p:txEl>
                                          </p:spTgt>
                                        </p:tgtEl>
                                        <p:attrNameLst>
                                          <p:attrName>style.visibility</p:attrName>
                                        </p:attrNameLst>
                                      </p:cBhvr>
                                      <p:to>
                                        <p:strVal val="visible"/>
                                      </p:to>
                                    </p:set>
                                    <p:animEffect transition="in" filter="fade">
                                      <p:cBhvr>
                                        <p:cTn id="5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uild="p"/>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erson&#10;&#10;Description automatically generated">
            <a:extLst>
              <a:ext uri="{FF2B5EF4-FFF2-40B4-BE49-F238E27FC236}">
                <a16:creationId xmlns:a16="http://schemas.microsoft.com/office/drawing/2014/main" id="{0AFD4801-2B82-FE22-8B81-B024D872F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525" y="695325"/>
            <a:ext cx="9886950" cy="5467350"/>
          </a:xfrm>
          <a:prstGeom prst="rect">
            <a:avLst/>
          </a:prstGeom>
        </p:spPr>
      </p:pic>
      <p:grpSp>
        <p:nvGrpSpPr>
          <p:cNvPr id="4" name="Group 3">
            <a:extLst>
              <a:ext uri="{FF2B5EF4-FFF2-40B4-BE49-F238E27FC236}">
                <a16:creationId xmlns:a16="http://schemas.microsoft.com/office/drawing/2014/main" id="{1B8B3BE4-F987-A86E-9D84-06AC7F3F41F3}"/>
              </a:ext>
            </a:extLst>
          </p:cNvPr>
          <p:cNvGrpSpPr/>
          <p:nvPr/>
        </p:nvGrpSpPr>
        <p:grpSpPr>
          <a:xfrm>
            <a:off x="6623760" y="967613"/>
            <a:ext cx="6032375" cy="3246984"/>
            <a:chOff x="6632214" y="964951"/>
            <a:chExt cx="6032375" cy="3246984"/>
          </a:xfrm>
        </p:grpSpPr>
        <p:sp>
          <p:nvSpPr>
            <p:cNvPr id="21" name="Subtitle 1">
              <a:extLst>
                <a:ext uri="{FF2B5EF4-FFF2-40B4-BE49-F238E27FC236}">
                  <a16:creationId xmlns:a16="http://schemas.microsoft.com/office/drawing/2014/main" id="{01FD8B7E-B200-48B1-8540-BE5FA647CCF3}"/>
                </a:ext>
              </a:extLst>
            </p:cNvPr>
            <p:cNvSpPr txBox="1">
              <a:spLocks/>
            </p:cNvSpPr>
            <p:nvPr/>
          </p:nvSpPr>
          <p:spPr>
            <a:xfrm>
              <a:off x="6632215" y="1973619"/>
              <a:ext cx="3683782" cy="672447"/>
            </a:xfrm>
            <a:prstGeom prst="rect">
              <a:avLst/>
            </a:prstGeom>
          </p:spPr>
          <p:txBody>
            <a:bodyPr vert="horz" lIns="92087" tIns="46044" rIns="92087" bIns="46044"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15359">
                <a:buNone/>
                <a:defRPr/>
              </a:pPr>
              <a:r>
                <a:rPr lang="en-US" sz="2800" b="1" spc="-101">
                  <a:solidFill>
                    <a:schemeClr val="tx1">
                      <a:alpha val="99000"/>
                    </a:schemeClr>
                  </a:solidFill>
                  <a:latin typeface="Segoe UI Light" pitchFamily="34" charset="0"/>
                </a:rPr>
                <a:t>Sergio Parra Guerra</a:t>
              </a:r>
            </a:p>
          </p:txBody>
        </p:sp>
        <p:sp>
          <p:nvSpPr>
            <p:cNvPr id="22" name="Text Placeholder 4">
              <a:extLst>
                <a:ext uri="{FF2B5EF4-FFF2-40B4-BE49-F238E27FC236}">
                  <a16:creationId xmlns:a16="http://schemas.microsoft.com/office/drawing/2014/main" id="{4A371086-E804-470C-8D47-FDFC7A6DA0B5}"/>
                </a:ext>
              </a:extLst>
            </p:cNvPr>
            <p:cNvSpPr txBox="1">
              <a:spLocks/>
            </p:cNvSpPr>
            <p:nvPr/>
          </p:nvSpPr>
          <p:spPr>
            <a:xfrm>
              <a:off x="6632214" y="2716426"/>
              <a:ext cx="6032375" cy="1495509"/>
            </a:xfrm>
            <a:prstGeom prst="rect">
              <a:avLst/>
            </a:prstGeom>
          </p:spPr>
          <p:txBody>
            <a:bodyPr vert="horz" lIns="92087" tIns="46044" rIns="92087" bIns="46044"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15359">
                <a:buNone/>
                <a:defRPr/>
              </a:pPr>
              <a:r>
                <a:rPr lang="en-US" sz="2589" spc="-101">
                  <a:solidFill>
                    <a:schemeClr val="tx1">
                      <a:alpha val="99000"/>
                    </a:schemeClr>
                  </a:solidFill>
                  <a:latin typeface="Segoe UI Light" pitchFamily="34" charset="0"/>
                </a:rPr>
                <a:t>Software &amp; Cloud Architect at </a:t>
              </a:r>
              <a:r>
                <a:rPr lang="en-US" sz="2589" spc="-101" err="1">
                  <a:solidFill>
                    <a:schemeClr val="tx1">
                      <a:alpha val="99000"/>
                    </a:schemeClr>
                  </a:solidFill>
                  <a:latin typeface="Segoe UI Light" pitchFamily="34" charset="0"/>
                </a:rPr>
                <a:t>Encamina</a:t>
              </a:r>
              <a:endParaRPr lang="en-US" sz="2589" spc="-101">
                <a:solidFill>
                  <a:schemeClr val="tx1">
                    <a:alpha val="99000"/>
                  </a:schemeClr>
                </a:solidFill>
                <a:latin typeface="Segoe UI Light" pitchFamily="34" charset="0"/>
              </a:endParaRPr>
            </a:p>
            <a:p>
              <a:pPr marL="0" indent="0" defTabSz="1015359">
                <a:buNone/>
                <a:defRPr/>
              </a:pPr>
              <a:endParaRPr lang="en-US" sz="2589" spc="-101">
                <a:solidFill>
                  <a:prstClr val="black">
                    <a:alpha val="99000"/>
                  </a:prstClr>
                </a:solidFill>
                <a:latin typeface="Segoe UI Light" pitchFamily="34" charset="0"/>
              </a:endParaRPr>
            </a:p>
            <a:p>
              <a:pPr marL="0" lvl="1" indent="0" defTabSz="1015359">
                <a:spcBef>
                  <a:spcPts val="1020"/>
                </a:spcBef>
                <a:buNone/>
                <a:defRPr/>
              </a:pPr>
              <a:r>
                <a:rPr lang="en-US" sz="1663">
                  <a:latin typeface="Segoe UI Light" panose="020B0502040204020203" pitchFamily="34" charset="0"/>
                  <a:cs typeface="Segoe UI Light" panose="020B0502040204020203" pitchFamily="34" charset="0"/>
                </a:rPr>
                <a:t>         @sparraguerra</a:t>
              </a:r>
              <a:endParaRPr lang="en-US" sz="1110">
                <a:latin typeface="Segoe UI Light" panose="020B0502040204020203" pitchFamily="34" charset="0"/>
                <a:cs typeface="Segoe UI Light" panose="020B0502040204020203" pitchFamily="34" charset="0"/>
              </a:endParaRPr>
            </a:p>
            <a:p>
              <a:pPr marL="346378" lvl="1" indent="0" defTabSz="1015359">
                <a:buNone/>
                <a:defRPr/>
              </a:pPr>
              <a:endParaRPr lang="en-US" sz="1110">
                <a:solidFill>
                  <a:prstClr val="black"/>
                </a:solidFill>
                <a:latin typeface="Segoe UI Light" panose="020B0502040204020203" pitchFamily="34" charset="0"/>
                <a:cs typeface="Segoe UI Light" panose="020B0502040204020203" pitchFamily="34" charset="0"/>
                <a:hlinkClick r:id="rId5"/>
              </a:endParaRPr>
            </a:p>
            <a:p>
              <a:pPr marL="380760" indent="-380760" defTabSz="1015359">
                <a:defRPr/>
              </a:pPr>
              <a:endParaRPr lang="en-US" sz="2589">
                <a:solidFill>
                  <a:prstClr val="black"/>
                </a:solidFill>
              </a:endParaRPr>
            </a:p>
            <a:p>
              <a:pPr marL="380760" indent="-380760" defTabSz="1015359">
                <a:defRPr/>
              </a:pPr>
              <a:endParaRPr lang="en-US" sz="1480">
                <a:solidFill>
                  <a:prstClr val="black"/>
                </a:solidFill>
              </a:endParaRPr>
            </a:p>
          </p:txBody>
        </p:sp>
        <p:pic>
          <p:nvPicPr>
            <p:cNvPr id="26" name="Marcador de posición de imagen 7">
              <a:extLst>
                <a:ext uri="{FF2B5EF4-FFF2-40B4-BE49-F238E27FC236}">
                  <a16:creationId xmlns:a16="http://schemas.microsoft.com/office/drawing/2014/main" id="{F95BD1BC-659B-4853-B5DD-E84375DD80B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450511">
              <a:off x="10510089" y="964951"/>
              <a:ext cx="1409398" cy="140939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grpSp>
        <p:nvGrpSpPr>
          <p:cNvPr id="3" name="Group 2">
            <a:extLst>
              <a:ext uri="{FF2B5EF4-FFF2-40B4-BE49-F238E27FC236}">
                <a16:creationId xmlns:a16="http://schemas.microsoft.com/office/drawing/2014/main" id="{9E667B5E-3D87-61B3-3AD4-4456B64C2A57}"/>
              </a:ext>
            </a:extLst>
          </p:cNvPr>
          <p:cNvGrpSpPr/>
          <p:nvPr/>
        </p:nvGrpSpPr>
        <p:grpSpPr>
          <a:xfrm>
            <a:off x="625944" y="966588"/>
            <a:ext cx="5686007" cy="3301801"/>
            <a:chOff x="624308" y="969629"/>
            <a:chExt cx="5686007" cy="3301801"/>
          </a:xfrm>
        </p:grpSpPr>
        <p:sp>
          <p:nvSpPr>
            <p:cNvPr id="19" name="Subtitle 1">
              <a:extLst>
                <a:ext uri="{FF2B5EF4-FFF2-40B4-BE49-F238E27FC236}">
                  <a16:creationId xmlns:a16="http://schemas.microsoft.com/office/drawing/2014/main" id="{F87642CD-9731-4982-87EA-FEBBABEEBB13}"/>
                </a:ext>
              </a:extLst>
            </p:cNvPr>
            <p:cNvSpPr txBox="1">
              <a:spLocks/>
            </p:cNvSpPr>
            <p:nvPr/>
          </p:nvSpPr>
          <p:spPr>
            <a:xfrm>
              <a:off x="625694" y="1928307"/>
              <a:ext cx="4585267" cy="601679"/>
            </a:xfrm>
            <a:prstGeom prst="rect">
              <a:avLst/>
            </a:prstGeom>
          </p:spPr>
          <p:txBody>
            <a:bodyPr vert="horz" wrap="square" lIns="169140" tIns="169140"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646187" indent="-642618" defTabSz="1015359">
                <a:defRPr/>
              </a:pPr>
              <a:r>
                <a:rPr lang="es-ES" sz="2800" spc="-112"/>
                <a:t>Santiago Porras Rodríguez</a:t>
              </a:r>
            </a:p>
          </p:txBody>
        </p:sp>
        <p:sp>
          <p:nvSpPr>
            <p:cNvPr id="20" name="Text Placeholder 4">
              <a:extLst>
                <a:ext uri="{FF2B5EF4-FFF2-40B4-BE49-F238E27FC236}">
                  <a16:creationId xmlns:a16="http://schemas.microsoft.com/office/drawing/2014/main" id="{7B56ACA2-2D47-42DD-89B2-0F31778549EE}"/>
                </a:ext>
              </a:extLst>
            </p:cNvPr>
            <p:cNvSpPr txBox="1">
              <a:spLocks/>
            </p:cNvSpPr>
            <p:nvPr/>
          </p:nvSpPr>
          <p:spPr>
            <a:xfrm>
              <a:off x="624308" y="2617540"/>
              <a:ext cx="5593929" cy="1653890"/>
            </a:xfrm>
            <a:prstGeom prst="rect">
              <a:avLst/>
            </a:prstGeom>
          </p:spPr>
          <p:txBody>
            <a:bodyPr vert="horz" wrap="square" lIns="169140" tIns="169140"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15359">
                <a:buNone/>
                <a:defRPr/>
              </a:pPr>
              <a:r>
                <a:rPr lang="en-US" sz="2589" spc="-112"/>
                <a:t>Solutions Architect &amp; Frontend Lead at </a:t>
              </a:r>
              <a:r>
                <a:rPr lang="en-US" sz="2589" spc="-112" err="1"/>
                <a:t>Encamina</a:t>
              </a:r>
              <a:endParaRPr lang="en-US" sz="2589" spc="-112"/>
            </a:p>
            <a:p>
              <a:pPr marL="0" lvl="1" indent="0" defTabSz="1015359">
                <a:spcBef>
                  <a:spcPts val="1020"/>
                </a:spcBef>
                <a:buNone/>
                <a:defRPr/>
              </a:pPr>
              <a:r>
                <a:rPr lang="en-US" sz="1662">
                  <a:latin typeface="Segoe UI Light" panose="020B0502040204020203" pitchFamily="34" charset="0"/>
                  <a:cs typeface="Segoe UI Light" panose="020B0502040204020203" pitchFamily="34" charset="0"/>
                </a:rPr>
                <a:t>          @saintwukong</a:t>
              </a:r>
              <a:r>
                <a:rPr lang="en-US" sz="1850">
                  <a:solidFill>
                    <a:prstClr val="black"/>
                  </a:solidFill>
                  <a:latin typeface="Segoe UI Light" panose="020B0502040204020203" pitchFamily="34" charset="0"/>
                  <a:cs typeface="Segoe UI Light" panose="020B0502040204020203" pitchFamily="34" charset="0"/>
                </a:rPr>
                <a:t>	</a:t>
              </a:r>
            </a:p>
            <a:p>
              <a:pPr marL="346378" lvl="1" indent="0" defTabSz="1015359">
                <a:buNone/>
                <a:defRPr/>
              </a:pPr>
              <a:endParaRPr lang="en-US" sz="1480">
                <a:solidFill>
                  <a:prstClr val="black"/>
                </a:solidFill>
                <a:latin typeface="Segoe UI Light" panose="020B0502040204020203" pitchFamily="34" charset="0"/>
                <a:cs typeface="Segoe UI Light" panose="020B0502040204020203" pitchFamily="34" charset="0"/>
              </a:endParaRPr>
            </a:p>
          </p:txBody>
        </p:sp>
        <p:pic>
          <p:nvPicPr>
            <p:cNvPr id="27" name="Picture 2">
              <a:extLst>
                <a:ext uri="{FF2B5EF4-FFF2-40B4-BE49-F238E27FC236}">
                  <a16:creationId xmlns:a16="http://schemas.microsoft.com/office/drawing/2014/main" id="{EAD40890-D677-43C4-87D4-6C9388E360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413800">
              <a:off x="4702379" y="969629"/>
              <a:ext cx="1607936" cy="16079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sp>
        <p:nvSpPr>
          <p:cNvPr id="2" name="Title 1">
            <a:extLst>
              <a:ext uri="{FF2B5EF4-FFF2-40B4-BE49-F238E27FC236}">
                <a16:creationId xmlns:a16="http://schemas.microsoft.com/office/drawing/2014/main" id="{3DB6AB15-02ED-4AF5-93DD-A09FDA013132}"/>
              </a:ext>
            </a:extLst>
          </p:cNvPr>
          <p:cNvSpPr>
            <a:spLocks noGrp="1"/>
          </p:cNvSpPr>
          <p:nvPr>
            <p:ph type="title"/>
          </p:nvPr>
        </p:nvSpPr>
        <p:spPr/>
        <p:txBody>
          <a:bodyPr/>
          <a:lstStyle/>
          <a:p>
            <a:r>
              <a:rPr lang="es-ES"/>
              <a:t>Nosotros</a:t>
            </a:r>
            <a:endParaRPr lang="en-US"/>
          </a:p>
        </p:txBody>
      </p:sp>
      <p:pic>
        <p:nvPicPr>
          <p:cNvPr id="23" name="Imagen 21">
            <a:extLst>
              <a:ext uri="{FF2B5EF4-FFF2-40B4-BE49-F238E27FC236}">
                <a16:creationId xmlns:a16="http://schemas.microsoft.com/office/drawing/2014/main" id="{00AB6C26-D1BC-4BCF-8E59-08C4EFDFF3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200" y="3691611"/>
            <a:ext cx="458586" cy="372828"/>
          </a:xfrm>
          <a:prstGeom prst="rect">
            <a:avLst/>
          </a:prstGeom>
        </p:spPr>
      </p:pic>
      <p:pic>
        <p:nvPicPr>
          <p:cNvPr id="24" name="Imagen 22">
            <a:extLst>
              <a:ext uri="{FF2B5EF4-FFF2-40B4-BE49-F238E27FC236}">
                <a16:creationId xmlns:a16="http://schemas.microsoft.com/office/drawing/2014/main" id="{56504BA3-B26C-41C7-80D6-10548B215C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5928" y="3691611"/>
            <a:ext cx="458586" cy="372828"/>
          </a:xfrm>
          <a:prstGeom prst="rect">
            <a:avLst/>
          </a:prstGeom>
        </p:spPr>
      </p:pic>
      <p:pic>
        <p:nvPicPr>
          <p:cNvPr id="25" name="Picture 16">
            <a:extLst>
              <a:ext uri="{FF2B5EF4-FFF2-40B4-BE49-F238E27FC236}">
                <a16:creationId xmlns:a16="http://schemas.microsoft.com/office/drawing/2014/main" id="{56E35146-2678-4C9B-BBE8-3123D0FFFA82}"/>
              </a:ext>
            </a:extLst>
          </p:cNvPr>
          <p:cNvPicPr>
            <a:picLocks noChangeAspect="1"/>
          </p:cNvPicPr>
          <p:nvPr/>
        </p:nvPicPr>
        <p:blipFill>
          <a:blip r:embed="rId9"/>
          <a:stretch>
            <a:fillRect/>
          </a:stretch>
        </p:blipFill>
        <p:spPr>
          <a:xfrm>
            <a:off x="500585" y="4918269"/>
            <a:ext cx="2165802" cy="1070869"/>
          </a:xfrm>
          <a:prstGeom prst="rect">
            <a:avLst/>
          </a:prstGeom>
        </p:spPr>
      </p:pic>
      <p:pic>
        <p:nvPicPr>
          <p:cNvPr id="30" name="Imagen 2">
            <a:extLst>
              <a:ext uri="{FF2B5EF4-FFF2-40B4-BE49-F238E27FC236}">
                <a16:creationId xmlns:a16="http://schemas.microsoft.com/office/drawing/2014/main" id="{E356E785-34ED-4906-A061-59DAD8CD7F03}"/>
              </a:ext>
            </a:extLst>
          </p:cNvPr>
          <p:cNvPicPr>
            <a:picLocks noChangeAspect="1"/>
          </p:cNvPicPr>
          <p:nvPr/>
        </p:nvPicPr>
        <p:blipFill>
          <a:blip r:embed="rId10"/>
          <a:stretch>
            <a:fillRect/>
          </a:stretch>
        </p:blipFill>
        <p:spPr>
          <a:xfrm>
            <a:off x="4189762" y="4527463"/>
            <a:ext cx="2922473" cy="1179107"/>
          </a:xfrm>
          <a:prstGeom prst="rect">
            <a:avLst/>
          </a:prstGeom>
        </p:spPr>
      </p:pic>
      <p:pic>
        <p:nvPicPr>
          <p:cNvPr id="8" name="Picture 7" descr="A person wearing a garment&#10;&#10;Description automatically generated with medium confidence">
            <a:extLst>
              <a:ext uri="{FF2B5EF4-FFF2-40B4-BE49-F238E27FC236}">
                <a16:creationId xmlns:a16="http://schemas.microsoft.com/office/drawing/2014/main" id="{0713FE7A-2991-803D-E7C3-4E1F22438F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96668" y="126587"/>
            <a:ext cx="3398663" cy="6499673"/>
          </a:xfrm>
          <a:prstGeom prst="rect">
            <a:avLst/>
          </a:prstGeom>
        </p:spPr>
      </p:pic>
      <p:grpSp>
        <p:nvGrpSpPr>
          <p:cNvPr id="9" name="Group 8">
            <a:extLst>
              <a:ext uri="{FF2B5EF4-FFF2-40B4-BE49-F238E27FC236}">
                <a16:creationId xmlns:a16="http://schemas.microsoft.com/office/drawing/2014/main" id="{C57EC6E6-FE32-DCB5-D29E-F019467CCA33}"/>
              </a:ext>
            </a:extLst>
          </p:cNvPr>
          <p:cNvGrpSpPr/>
          <p:nvPr/>
        </p:nvGrpSpPr>
        <p:grpSpPr>
          <a:xfrm>
            <a:off x="4339256" y="2228870"/>
            <a:ext cx="7114196" cy="1758905"/>
            <a:chOff x="6632214" y="1973619"/>
            <a:chExt cx="6032375" cy="3226236"/>
          </a:xfrm>
        </p:grpSpPr>
        <p:sp>
          <p:nvSpPr>
            <p:cNvPr id="11" name="Text Placeholder 4">
              <a:extLst>
                <a:ext uri="{FF2B5EF4-FFF2-40B4-BE49-F238E27FC236}">
                  <a16:creationId xmlns:a16="http://schemas.microsoft.com/office/drawing/2014/main" id="{07B269D5-0111-F7F0-B2E1-3A644DE02CFF}"/>
                </a:ext>
              </a:extLst>
            </p:cNvPr>
            <p:cNvSpPr txBox="1">
              <a:spLocks/>
            </p:cNvSpPr>
            <p:nvPr/>
          </p:nvSpPr>
          <p:spPr>
            <a:xfrm>
              <a:off x="6632214" y="3704345"/>
              <a:ext cx="6032375" cy="1495510"/>
            </a:xfrm>
            <a:prstGeom prst="rect">
              <a:avLst/>
            </a:prstGeom>
          </p:spPr>
          <p:txBody>
            <a:bodyPr vert="horz" lIns="92087" tIns="46044" rIns="92087" bIns="46044" rtlCol="0">
              <a:normAutofit fontScale="92500"/>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15359">
                <a:buNone/>
                <a:defRPr/>
              </a:pPr>
              <a:r>
                <a:rPr lang="en-US" sz="3600" b="1" spc="-101">
                  <a:solidFill>
                    <a:schemeClr val="tx1">
                      <a:alpha val="99000"/>
                    </a:schemeClr>
                  </a:solidFill>
                  <a:latin typeface="Segoe UI Light" pitchFamily="34" charset="0"/>
                </a:rPr>
                <a:t>Software &amp; Cloud Architect at </a:t>
              </a:r>
              <a:r>
                <a:rPr lang="en-US" sz="3600" b="1" spc="-101" err="1">
                  <a:solidFill>
                    <a:schemeClr val="tx1">
                      <a:alpha val="99000"/>
                    </a:schemeClr>
                  </a:solidFill>
                  <a:latin typeface="Segoe UI Light" pitchFamily="34" charset="0"/>
                </a:rPr>
                <a:t>Encamina</a:t>
              </a:r>
              <a:endParaRPr lang="en-US" b="1">
                <a:solidFill>
                  <a:prstClr val="black"/>
                </a:solidFill>
                <a:latin typeface="Segoe UI Light" panose="020B0502040204020203" pitchFamily="34" charset="0"/>
                <a:cs typeface="Segoe UI Light" panose="020B0502040204020203" pitchFamily="34" charset="0"/>
              </a:endParaRPr>
            </a:p>
          </p:txBody>
        </p:sp>
        <p:sp>
          <p:nvSpPr>
            <p:cNvPr id="10" name="Subtitle 1">
              <a:extLst>
                <a:ext uri="{FF2B5EF4-FFF2-40B4-BE49-F238E27FC236}">
                  <a16:creationId xmlns:a16="http://schemas.microsoft.com/office/drawing/2014/main" id="{1B5A13FD-0865-2618-B5DC-8C71B3EA1CB3}"/>
                </a:ext>
              </a:extLst>
            </p:cNvPr>
            <p:cNvSpPr txBox="1">
              <a:spLocks/>
            </p:cNvSpPr>
            <p:nvPr/>
          </p:nvSpPr>
          <p:spPr>
            <a:xfrm>
              <a:off x="6632214" y="1973619"/>
              <a:ext cx="5728947" cy="672447"/>
            </a:xfrm>
            <a:prstGeom prst="rect">
              <a:avLst/>
            </a:prstGeom>
          </p:spPr>
          <p:txBody>
            <a:bodyPr vert="horz" lIns="92087" tIns="46044" rIns="92087" bIns="46044"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15359">
                <a:buNone/>
                <a:defRPr/>
              </a:pPr>
              <a:r>
                <a:rPr lang="es-ES" sz="6000" b="1" spc="-101">
                  <a:solidFill>
                    <a:srgbClr val="FFC000">
                      <a:alpha val="99000"/>
                    </a:srgbClr>
                  </a:solidFill>
                  <a:latin typeface="Segoe UI Light" pitchFamily="34" charset="0"/>
                </a:rPr>
                <a:t>S</a:t>
              </a:r>
              <a:r>
                <a:rPr lang="en-US" sz="6000" b="1" spc="-101" err="1">
                  <a:solidFill>
                    <a:srgbClr val="FFC000">
                      <a:alpha val="99000"/>
                    </a:srgbClr>
                  </a:solidFill>
                  <a:latin typeface="Segoe UI Light" pitchFamily="34" charset="0"/>
                </a:rPr>
                <a:t>antiago</a:t>
              </a:r>
              <a:r>
                <a:rPr lang="en-US" sz="6000" b="1" spc="-101">
                  <a:solidFill>
                    <a:srgbClr val="FFC000">
                      <a:alpha val="99000"/>
                    </a:srgbClr>
                  </a:solidFill>
                  <a:latin typeface="Segoe UI Light" pitchFamily="34" charset="0"/>
                </a:rPr>
                <a:t> Parra</a:t>
              </a:r>
            </a:p>
          </p:txBody>
        </p:sp>
      </p:grpSp>
      <p:pic>
        <p:nvPicPr>
          <p:cNvPr id="7" name="Bola de dragón - Opening 1 (Español)">
            <a:hlinkClick r:id="" action="ppaction://media"/>
            <a:extLst>
              <a:ext uri="{FF2B5EF4-FFF2-40B4-BE49-F238E27FC236}">
                <a16:creationId xmlns:a16="http://schemas.microsoft.com/office/drawing/2014/main" id="{7BBAE5FA-A7E7-4787-9950-F36EB881ABB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5147" y="288925"/>
            <a:ext cx="406400" cy="406400"/>
          </a:xfrm>
          <a:prstGeom prst="rect">
            <a:avLst/>
          </a:prstGeom>
        </p:spPr>
      </p:pic>
    </p:spTree>
    <p:extLst>
      <p:ext uri="{BB962C8B-B14F-4D97-AF65-F5344CB8AC3E}">
        <p14:creationId xmlns:p14="http://schemas.microsoft.com/office/powerpoint/2010/main" val="100027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5E-6 -0.00116 L 5E-6 -0.00093 C -0.01237 0.00046 -0.02473 0.00069 -0.03697 0.0037 C -0.05925 0.00926 -0.06484 0.01736 -0.08567 0.02662 C -0.09322 0.02986 -0.10118 0.03078 -0.1086 0.03449 C -0.11615 0.03819 -0.12318 0.04421 -0.13047 0.04838 C -0.14454 0.05671 -0.15743 0.06041 -0.1724 0.06435 C -0.18698 0.06828 -0.17982 0.06713 -0.19375 0.06828 C -0.19688 0.06944 -0.2 0.0706 -0.20326 0.07129 C -0.20756 0.07222 -0.21185 0.07222 -0.21615 0.07338 C -0.23998 0.08032 -0.20599 0.07546 -0.23347 0.07824 L -0.24128 0.08241 C -0.24271 0.0831 -0.24428 0.08403 -0.24571 0.08426 C -0.24961 0.08495 -0.25365 0.08495 -0.25756 0.08541 C -0.26211 0.08796 -0.25964 0.08727 -0.26472 0.08727 " pathEditMode="relative" rAng="0" ptsTypes="AAAAAAAAAAAAAAA">
                                      <p:cBhvr>
                                        <p:cTn id="10" dur="2000" fill="hold"/>
                                        <p:tgtEl>
                                          <p:spTgt spid="4"/>
                                        </p:tgtEl>
                                        <p:attrNameLst>
                                          <p:attrName>ppt_x</p:attrName>
                                          <p:attrName>ppt_y</p:attrName>
                                        </p:attrNameLst>
                                      </p:cBhvr>
                                      <p:rCtr x="-13242" y="4421"/>
                                    </p:animMotion>
                                  </p:childTnLst>
                                </p:cTn>
                              </p:par>
                              <p:par>
                                <p:cTn id="11" presetID="0" presetClass="path" presetSubtype="0" accel="50000" decel="50000" fill="hold" nodeType="withEffect">
                                  <p:stCondLst>
                                    <p:cond delay="0"/>
                                  </p:stCondLst>
                                  <p:childTnLst>
                                    <p:animMotion origin="layout" path="M -0.00118 -0.00208 L -0.00118 -0.00185 C 0.01653 0.00718 -0.00287 -0.00231 0.03958 0.00672 C 0.0496 0.0088 0.0595 0.01135 0.06927 0.01459 C 0.0802 0.01829 0.09088 0.02338 0.10182 0.02755 C 0.10664 0.0294 0.11145 0.03079 0.11627 0.03264 C 0.11966 0.0338 0.12304 0.03519 0.12643 0.03658 C 0.12786 0.03727 0.12942 0.03797 0.13085 0.03866 C 0.13333 0.03935 0.13567 0.03982 0.13815 0.04051 C 0.14036 0.0419 0.14257 0.04375 0.14492 0.04445 C 0.15833 0.04954 0.14687 0.04306 0.15442 0.04653 C 0.16002 0.04908 0.16549 0.05232 0.17122 0.0544 C 0.18125 0.05834 0.17643 0.05672 0.1858 0.05949 L 0.19023 0.0625 C 0.19127 0.0632 0.19257 0.06343 0.19362 0.06435 C 0.19466 0.06551 0.19531 0.06736 0.19635 0.06829 C 0.19739 0.06945 0.19869 0.06968 0.19973 0.07037 C 0.20234 0.07199 0.20403 0.07385 0.20703 0.07431 C 0.21302 0.07523 0.21901 0.075 0.225 0.07523 C 0.22591 0.07639 0.22669 0.07755 0.22773 0.07824 C 0.22838 0.07894 0.22929 0.07894 0.22994 0.0794 C 0.23059 0.07963 0.23112 0.0801 0.23164 0.08033 C 0.23593 0.08172 0.23684 0.08125 0.24179 0.08125 " pathEditMode="relative" rAng="0" ptsTypes="AAAAAAAAAAAAAAAAAAAAAAA">
                                      <p:cBhvr>
                                        <p:cTn id="12" dur="2000" fill="hold"/>
                                        <p:tgtEl>
                                          <p:spTgt spid="3"/>
                                        </p:tgtEl>
                                        <p:attrNameLst>
                                          <p:attrName>ppt_x</p:attrName>
                                          <p:attrName>ppt_y</p:attrName>
                                        </p:attrNameLst>
                                      </p:cBhvr>
                                      <p:rCtr x="12148" y="4167"/>
                                    </p:animMotion>
                                  </p:childTnLst>
                                </p:cTn>
                              </p:par>
                              <p:par>
                                <p:cTn id="13" presetID="2" presetClass="exit" presetSubtype="4" fill="hold" nodeType="withEffect">
                                  <p:stCondLst>
                                    <p:cond delay="0"/>
                                  </p:stCondLst>
                                  <p:childTnLst>
                                    <p:anim calcmode="lin" valueType="num">
                                      <p:cBhvr additive="base">
                                        <p:cTn id="14" dur="500"/>
                                        <p:tgtEl>
                                          <p:spTgt spid="23"/>
                                        </p:tgtEl>
                                        <p:attrNameLst>
                                          <p:attrName>ppt_x</p:attrName>
                                        </p:attrNameLst>
                                      </p:cBhvr>
                                      <p:tavLst>
                                        <p:tav tm="0">
                                          <p:val>
                                            <p:strVal val="ppt_x"/>
                                          </p:val>
                                        </p:tav>
                                        <p:tav tm="100000">
                                          <p:val>
                                            <p:strVal val="ppt_x"/>
                                          </p:val>
                                        </p:tav>
                                      </p:tavLst>
                                    </p:anim>
                                    <p:anim calcmode="lin" valueType="num">
                                      <p:cBhvr additive="base">
                                        <p:cTn id="15" dur="500"/>
                                        <p:tgtEl>
                                          <p:spTgt spid="23"/>
                                        </p:tgtEl>
                                        <p:attrNameLst>
                                          <p:attrName>ppt_y</p:attrName>
                                        </p:attrNameLst>
                                      </p:cBhvr>
                                      <p:tavLst>
                                        <p:tav tm="0">
                                          <p:val>
                                            <p:strVal val="ppt_y"/>
                                          </p:val>
                                        </p:tav>
                                        <p:tav tm="100000">
                                          <p:val>
                                            <p:strVal val="1+ppt_h/2"/>
                                          </p:val>
                                        </p:tav>
                                      </p:tavLst>
                                    </p:anim>
                                    <p:set>
                                      <p:cBhvr>
                                        <p:cTn id="16" dur="1" fill="hold">
                                          <p:stCondLst>
                                            <p:cond delay="499"/>
                                          </p:stCondLst>
                                        </p:cTn>
                                        <p:tgtEl>
                                          <p:spTgt spid="23"/>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4"/>
                                        </p:tgtEl>
                                        <p:attrNameLst>
                                          <p:attrName>ppt_x</p:attrName>
                                        </p:attrNameLst>
                                      </p:cBhvr>
                                      <p:tavLst>
                                        <p:tav tm="0">
                                          <p:val>
                                            <p:strVal val="ppt_x"/>
                                          </p:val>
                                        </p:tav>
                                        <p:tav tm="100000">
                                          <p:val>
                                            <p:strVal val="ppt_x"/>
                                          </p:val>
                                        </p:tav>
                                      </p:tavLst>
                                    </p:anim>
                                    <p:anim calcmode="lin" valueType="num">
                                      <p:cBhvr additive="base">
                                        <p:cTn id="19" dur="500"/>
                                        <p:tgtEl>
                                          <p:spTgt spid="24"/>
                                        </p:tgtEl>
                                        <p:attrNameLst>
                                          <p:attrName>ppt_y</p:attrName>
                                        </p:attrNameLst>
                                      </p:cBhvr>
                                      <p:tavLst>
                                        <p:tav tm="0">
                                          <p:val>
                                            <p:strVal val="ppt_y"/>
                                          </p:val>
                                        </p:tav>
                                        <p:tav tm="100000">
                                          <p:val>
                                            <p:strVal val="1+ppt_h/2"/>
                                          </p:val>
                                        </p:tav>
                                      </p:tavLst>
                                    </p:anim>
                                    <p:set>
                                      <p:cBhvr>
                                        <p:cTn id="20" dur="1" fill="hold">
                                          <p:stCondLst>
                                            <p:cond delay="499"/>
                                          </p:stCondLst>
                                        </p:cTn>
                                        <p:tgtEl>
                                          <p:spTgt spid="24"/>
                                        </p:tgtEl>
                                        <p:attrNameLst>
                                          <p:attrName>style.visibility</p:attrName>
                                        </p:attrNameLst>
                                      </p:cBhvr>
                                      <p:to>
                                        <p:strVal val="hidden"/>
                                      </p:to>
                                    </p:set>
                                  </p:childTnLst>
                                </p:cTn>
                              </p:par>
                            </p:childTnLst>
                          </p:cTn>
                        </p:par>
                        <p:par>
                          <p:cTn id="21" fill="hold">
                            <p:stCondLst>
                              <p:cond delay="2000"/>
                            </p:stCondLst>
                            <p:childTnLst>
                              <p:par>
                                <p:cTn id="22" presetID="26" presetClass="emph" presetSubtype="0" fill="hold" nodeType="afterEffect">
                                  <p:stCondLst>
                                    <p:cond delay="0"/>
                                  </p:stCondLst>
                                  <p:childTnLst>
                                    <p:animEffect transition="out" filter="fade">
                                      <p:cBhvr>
                                        <p:cTn id="23" dur="500" tmFilter="0, 0; .2, .5; .8, .5; 1, 0"/>
                                        <p:tgtEl>
                                          <p:spTgt spid="3"/>
                                        </p:tgtEl>
                                      </p:cBhvr>
                                    </p:animEffect>
                                    <p:animScale>
                                      <p:cBhvr>
                                        <p:cTn id="24" dur="250" autoRev="1" fill="hold"/>
                                        <p:tgtEl>
                                          <p:spTgt spid="3"/>
                                        </p:tgtEl>
                                      </p:cBhvr>
                                      <p:by x="105000" y="105000"/>
                                    </p:animScale>
                                  </p:childTnLst>
                                </p:cTn>
                              </p:par>
                              <p:par>
                                <p:cTn id="25" presetID="26" presetClass="emph" presetSubtype="0" fill="hold" nodeType="withEffect">
                                  <p:stCondLst>
                                    <p:cond delay="0"/>
                                  </p:stCondLst>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par>
                          <p:cTn id="28" fill="hold">
                            <p:stCondLst>
                              <p:cond delay="2500"/>
                            </p:stCondLst>
                            <p:childTnLst>
                              <p:par>
                                <p:cTn id="29" presetID="32" presetClass="emph" presetSubtype="0" fill="hold" nodeType="afterEffect">
                                  <p:stCondLst>
                                    <p:cond delay="0"/>
                                  </p:stCondLst>
                                  <p:childTnLst>
                                    <p:animRot by="120000">
                                      <p:cBhvr>
                                        <p:cTn id="30" dur="100" fill="hold">
                                          <p:stCondLst>
                                            <p:cond delay="0"/>
                                          </p:stCondLst>
                                        </p:cTn>
                                        <p:tgtEl>
                                          <p:spTgt spid="3"/>
                                        </p:tgtEl>
                                        <p:attrNameLst>
                                          <p:attrName>r</p:attrName>
                                        </p:attrNameLst>
                                      </p:cBhvr>
                                    </p:animRot>
                                    <p:animRot by="-240000">
                                      <p:cBhvr>
                                        <p:cTn id="31" dur="200" fill="hold">
                                          <p:stCondLst>
                                            <p:cond delay="200"/>
                                          </p:stCondLst>
                                        </p:cTn>
                                        <p:tgtEl>
                                          <p:spTgt spid="3"/>
                                        </p:tgtEl>
                                        <p:attrNameLst>
                                          <p:attrName>r</p:attrName>
                                        </p:attrNameLst>
                                      </p:cBhvr>
                                    </p:animRot>
                                    <p:animRot by="240000">
                                      <p:cBhvr>
                                        <p:cTn id="32" dur="200" fill="hold">
                                          <p:stCondLst>
                                            <p:cond delay="400"/>
                                          </p:stCondLst>
                                        </p:cTn>
                                        <p:tgtEl>
                                          <p:spTgt spid="3"/>
                                        </p:tgtEl>
                                        <p:attrNameLst>
                                          <p:attrName>r</p:attrName>
                                        </p:attrNameLst>
                                      </p:cBhvr>
                                    </p:animRot>
                                    <p:animRot by="-240000">
                                      <p:cBhvr>
                                        <p:cTn id="33" dur="200" fill="hold">
                                          <p:stCondLst>
                                            <p:cond delay="600"/>
                                          </p:stCondLst>
                                        </p:cTn>
                                        <p:tgtEl>
                                          <p:spTgt spid="3"/>
                                        </p:tgtEl>
                                        <p:attrNameLst>
                                          <p:attrName>r</p:attrName>
                                        </p:attrNameLst>
                                      </p:cBhvr>
                                    </p:animRot>
                                    <p:animRot by="120000">
                                      <p:cBhvr>
                                        <p:cTn id="34" dur="200" fill="hold">
                                          <p:stCondLst>
                                            <p:cond delay="800"/>
                                          </p:stCondLst>
                                        </p:cTn>
                                        <p:tgtEl>
                                          <p:spTgt spid="3"/>
                                        </p:tgtEl>
                                        <p:attrNameLst>
                                          <p:attrName>r</p:attrName>
                                        </p:attrNameLst>
                                      </p:cBhvr>
                                    </p:animRot>
                                  </p:childTnLst>
                                </p:cTn>
                              </p:par>
                              <p:par>
                                <p:cTn id="35" presetID="32" presetClass="emph" presetSubtype="0" fill="hold" nodeType="withEffect">
                                  <p:stCondLst>
                                    <p:cond delay="0"/>
                                  </p:stCondLst>
                                  <p:childTnLst>
                                    <p:animRot by="120000">
                                      <p:cBhvr>
                                        <p:cTn id="36" dur="100" fill="hold">
                                          <p:stCondLst>
                                            <p:cond delay="0"/>
                                          </p:stCondLst>
                                        </p:cTn>
                                        <p:tgtEl>
                                          <p:spTgt spid="4"/>
                                        </p:tgtEl>
                                        <p:attrNameLst>
                                          <p:attrName>r</p:attrName>
                                        </p:attrNameLst>
                                      </p:cBhvr>
                                    </p:animRot>
                                    <p:animRot by="-240000">
                                      <p:cBhvr>
                                        <p:cTn id="37" dur="200" fill="hold">
                                          <p:stCondLst>
                                            <p:cond delay="200"/>
                                          </p:stCondLst>
                                        </p:cTn>
                                        <p:tgtEl>
                                          <p:spTgt spid="4"/>
                                        </p:tgtEl>
                                        <p:attrNameLst>
                                          <p:attrName>r</p:attrName>
                                        </p:attrNameLst>
                                      </p:cBhvr>
                                    </p:animRot>
                                    <p:animRot by="240000">
                                      <p:cBhvr>
                                        <p:cTn id="38" dur="200" fill="hold">
                                          <p:stCondLst>
                                            <p:cond delay="400"/>
                                          </p:stCondLst>
                                        </p:cTn>
                                        <p:tgtEl>
                                          <p:spTgt spid="4"/>
                                        </p:tgtEl>
                                        <p:attrNameLst>
                                          <p:attrName>r</p:attrName>
                                        </p:attrNameLst>
                                      </p:cBhvr>
                                    </p:animRot>
                                    <p:animRot by="-240000">
                                      <p:cBhvr>
                                        <p:cTn id="39" dur="200" fill="hold">
                                          <p:stCondLst>
                                            <p:cond delay="600"/>
                                          </p:stCondLst>
                                        </p:cTn>
                                        <p:tgtEl>
                                          <p:spTgt spid="4"/>
                                        </p:tgtEl>
                                        <p:attrNameLst>
                                          <p:attrName>r</p:attrName>
                                        </p:attrNameLst>
                                      </p:cBhvr>
                                    </p:animRot>
                                    <p:animRot by="120000">
                                      <p:cBhvr>
                                        <p:cTn id="40" dur="200" fill="hold">
                                          <p:stCondLst>
                                            <p:cond delay="800"/>
                                          </p:stCondLst>
                                        </p:cTn>
                                        <p:tgtEl>
                                          <p:spTgt spid="4"/>
                                        </p:tgtEl>
                                        <p:attrNameLst>
                                          <p:attrName>r</p:attrName>
                                        </p:attrNameLst>
                                      </p:cBhvr>
                                    </p:animRot>
                                  </p:childTnLst>
                                </p:cTn>
                              </p:par>
                            </p:childTnLst>
                          </p:cTn>
                        </p:par>
                        <p:par>
                          <p:cTn id="41" fill="hold">
                            <p:stCondLst>
                              <p:cond delay="3500"/>
                            </p:stCondLst>
                            <p:childTnLst>
                              <p:par>
                                <p:cTn id="42" presetID="32" presetClass="emph" presetSubtype="0" fill="hold" nodeType="afterEffect">
                                  <p:stCondLst>
                                    <p:cond delay="0"/>
                                  </p:stCondLst>
                                  <p:childTnLst>
                                    <p:animRot by="120000">
                                      <p:cBhvr>
                                        <p:cTn id="43" dur="100" fill="hold">
                                          <p:stCondLst>
                                            <p:cond delay="0"/>
                                          </p:stCondLst>
                                        </p:cTn>
                                        <p:tgtEl>
                                          <p:spTgt spid="3"/>
                                        </p:tgtEl>
                                        <p:attrNameLst>
                                          <p:attrName>r</p:attrName>
                                        </p:attrNameLst>
                                      </p:cBhvr>
                                    </p:animRot>
                                    <p:animRot by="-240000">
                                      <p:cBhvr>
                                        <p:cTn id="44" dur="200" fill="hold">
                                          <p:stCondLst>
                                            <p:cond delay="200"/>
                                          </p:stCondLst>
                                        </p:cTn>
                                        <p:tgtEl>
                                          <p:spTgt spid="3"/>
                                        </p:tgtEl>
                                        <p:attrNameLst>
                                          <p:attrName>r</p:attrName>
                                        </p:attrNameLst>
                                      </p:cBhvr>
                                    </p:animRot>
                                    <p:animRot by="240000">
                                      <p:cBhvr>
                                        <p:cTn id="45" dur="200" fill="hold">
                                          <p:stCondLst>
                                            <p:cond delay="400"/>
                                          </p:stCondLst>
                                        </p:cTn>
                                        <p:tgtEl>
                                          <p:spTgt spid="3"/>
                                        </p:tgtEl>
                                        <p:attrNameLst>
                                          <p:attrName>r</p:attrName>
                                        </p:attrNameLst>
                                      </p:cBhvr>
                                    </p:animRot>
                                    <p:animRot by="-240000">
                                      <p:cBhvr>
                                        <p:cTn id="46" dur="200" fill="hold">
                                          <p:stCondLst>
                                            <p:cond delay="600"/>
                                          </p:stCondLst>
                                        </p:cTn>
                                        <p:tgtEl>
                                          <p:spTgt spid="3"/>
                                        </p:tgtEl>
                                        <p:attrNameLst>
                                          <p:attrName>r</p:attrName>
                                        </p:attrNameLst>
                                      </p:cBhvr>
                                    </p:animRot>
                                    <p:animRot by="120000">
                                      <p:cBhvr>
                                        <p:cTn id="47" dur="200" fill="hold">
                                          <p:stCondLst>
                                            <p:cond delay="800"/>
                                          </p:stCondLst>
                                        </p:cTn>
                                        <p:tgtEl>
                                          <p:spTgt spid="3"/>
                                        </p:tgtEl>
                                        <p:attrNameLst>
                                          <p:attrName>r</p:attrName>
                                        </p:attrNameLst>
                                      </p:cBhvr>
                                    </p:animRot>
                                  </p:childTnLst>
                                </p:cTn>
                              </p:par>
                              <p:par>
                                <p:cTn id="48" presetID="32" presetClass="emph" presetSubtype="0" fill="hold" nodeType="withEffect">
                                  <p:stCondLst>
                                    <p:cond delay="0"/>
                                  </p:stCondLst>
                                  <p:childTnLst>
                                    <p:animRot by="120000">
                                      <p:cBhvr>
                                        <p:cTn id="49" dur="100" fill="hold">
                                          <p:stCondLst>
                                            <p:cond delay="0"/>
                                          </p:stCondLst>
                                        </p:cTn>
                                        <p:tgtEl>
                                          <p:spTgt spid="4"/>
                                        </p:tgtEl>
                                        <p:attrNameLst>
                                          <p:attrName>r</p:attrName>
                                        </p:attrNameLst>
                                      </p:cBhvr>
                                    </p:animRot>
                                    <p:animRot by="-240000">
                                      <p:cBhvr>
                                        <p:cTn id="50" dur="200" fill="hold">
                                          <p:stCondLst>
                                            <p:cond delay="200"/>
                                          </p:stCondLst>
                                        </p:cTn>
                                        <p:tgtEl>
                                          <p:spTgt spid="4"/>
                                        </p:tgtEl>
                                        <p:attrNameLst>
                                          <p:attrName>r</p:attrName>
                                        </p:attrNameLst>
                                      </p:cBhvr>
                                    </p:animRot>
                                    <p:animRot by="240000">
                                      <p:cBhvr>
                                        <p:cTn id="51" dur="200" fill="hold">
                                          <p:stCondLst>
                                            <p:cond delay="400"/>
                                          </p:stCondLst>
                                        </p:cTn>
                                        <p:tgtEl>
                                          <p:spTgt spid="4"/>
                                        </p:tgtEl>
                                        <p:attrNameLst>
                                          <p:attrName>r</p:attrName>
                                        </p:attrNameLst>
                                      </p:cBhvr>
                                    </p:animRot>
                                    <p:animRot by="-240000">
                                      <p:cBhvr>
                                        <p:cTn id="52" dur="200" fill="hold">
                                          <p:stCondLst>
                                            <p:cond delay="600"/>
                                          </p:stCondLst>
                                        </p:cTn>
                                        <p:tgtEl>
                                          <p:spTgt spid="4"/>
                                        </p:tgtEl>
                                        <p:attrNameLst>
                                          <p:attrName>r</p:attrName>
                                        </p:attrNameLst>
                                      </p:cBhvr>
                                    </p:animRot>
                                    <p:animRot by="120000">
                                      <p:cBhvr>
                                        <p:cTn id="53" dur="200" fill="hold">
                                          <p:stCondLst>
                                            <p:cond delay="800"/>
                                          </p:stCondLst>
                                        </p:cTn>
                                        <p:tgtEl>
                                          <p:spTgt spid="4"/>
                                        </p:tgtEl>
                                        <p:attrNameLst>
                                          <p:attrName>r</p:attrName>
                                        </p:attrNameLst>
                                      </p:cBhvr>
                                    </p:animRot>
                                  </p:childTnLst>
                                </p:cTn>
                              </p:par>
                            </p:childTnLst>
                          </p:cTn>
                        </p:par>
                        <p:par>
                          <p:cTn id="54" fill="hold">
                            <p:stCondLst>
                              <p:cond delay="4500"/>
                            </p:stCondLst>
                            <p:childTnLst>
                              <p:par>
                                <p:cTn id="55" presetID="8" presetClass="emph" presetSubtype="0" fill="hold" nodeType="afterEffect">
                                  <p:stCondLst>
                                    <p:cond delay="0"/>
                                  </p:stCondLst>
                                  <p:childTnLst>
                                    <p:animRot by="21600000">
                                      <p:cBhvr>
                                        <p:cTn id="56" dur="2000" fill="hold"/>
                                        <p:tgtEl>
                                          <p:spTgt spid="3"/>
                                        </p:tgtEl>
                                        <p:attrNameLst>
                                          <p:attrName>r</p:attrName>
                                        </p:attrNameLst>
                                      </p:cBhvr>
                                    </p:animRot>
                                  </p:childTnLst>
                                </p:cTn>
                              </p:par>
                              <p:par>
                                <p:cTn id="57" presetID="8" presetClass="emph" presetSubtype="0" fill="hold" nodeType="withEffect">
                                  <p:stCondLst>
                                    <p:cond delay="0"/>
                                  </p:stCondLst>
                                  <p:childTnLst>
                                    <p:animRot by="21600000">
                                      <p:cBhvr>
                                        <p:cTn id="58" dur="2000" fill="hold"/>
                                        <p:tgtEl>
                                          <p:spTgt spid="4"/>
                                        </p:tgtEl>
                                        <p:attrNameLst>
                                          <p:attrName>r</p:attrName>
                                        </p:attrNameLst>
                                      </p:cBhvr>
                                    </p:animRot>
                                  </p:childTnLst>
                                </p:cTn>
                              </p:par>
                            </p:childTnLst>
                          </p:cTn>
                        </p:par>
                        <p:par>
                          <p:cTn id="59" fill="hold">
                            <p:stCondLst>
                              <p:cond delay="6500"/>
                            </p:stCondLst>
                            <p:childTnLst>
                              <p:par>
                                <p:cTn id="60" presetID="16" presetClass="exit" presetSubtype="21" fill="hold" nodeType="afterEffect">
                                  <p:stCondLst>
                                    <p:cond delay="0"/>
                                  </p:stCondLst>
                                  <p:childTnLst>
                                    <p:animEffect transition="out" filter="barn(inVertical)">
                                      <p:cBhvr>
                                        <p:cTn id="61" dur="500"/>
                                        <p:tgtEl>
                                          <p:spTgt spid="3"/>
                                        </p:tgtEl>
                                      </p:cBhvr>
                                    </p:animEffect>
                                    <p:set>
                                      <p:cBhvr>
                                        <p:cTn id="62" dur="1" fill="hold">
                                          <p:stCondLst>
                                            <p:cond delay="499"/>
                                          </p:stCondLst>
                                        </p:cTn>
                                        <p:tgtEl>
                                          <p:spTgt spid="3"/>
                                        </p:tgtEl>
                                        <p:attrNameLst>
                                          <p:attrName>style.visibility</p:attrName>
                                        </p:attrNameLst>
                                      </p:cBhvr>
                                      <p:to>
                                        <p:strVal val="hidden"/>
                                      </p:to>
                                    </p:set>
                                  </p:childTnLst>
                                </p:cTn>
                              </p:par>
                              <p:par>
                                <p:cTn id="63" presetID="16" presetClass="exit" presetSubtype="21" fill="hold" nodeType="withEffect">
                                  <p:stCondLst>
                                    <p:cond delay="0"/>
                                  </p:stCondLst>
                                  <p:childTnLst>
                                    <p:animEffect transition="out" filter="barn(inVertical)">
                                      <p:cBhvr>
                                        <p:cTn id="64" dur="500"/>
                                        <p:tgtEl>
                                          <p:spTgt spid="4"/>
                                        </p:tgtEl>
                                      </p:cBhvr>
                                    </p:animEffect>
                                    <p:set>
                                      <p:cBhvr>
                                        <p:cTn id="65" dur="1" fill="hold">
                                          <p:stCondLst>
                                            <p:cond delay="499"/>
                                          </p:stCondLst>
                                        </p:cTn>
                                        <p:tgtEl>
                                          <p:spTgt spid="4"/>
                                        </p:tgtEl>
                                        <p:attrNameLst>
                                          <p:attrName>style.visibility</p:attrName>
                                        </p:attrNameLst>
                                      </p:cBhvr>
                                      <p:to>
                                        <p:strVal val="hidden"/>
                                      </p:to>
                                    </p:set>
                                  </p:childTnLst>
                                </p:cTn>
                              </p:par>
                            </p:childTnLst>
                          </p:cTn>
                        </p:par>
                        <p:par>
                          <p:cTn id="66" fill="hold">
                            <p:stCondLst>
                              <p:cond delay="7000"/>
                            </p:stCondLst>
                            <p:childTnLst>
                              <p:par>
                                <p:cTn id="67" presetID="1" presetClass="entr" presetSubtype="0"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par>
                          <p:cTn id="69" fill="hold">
                            <p:stCondLst>
                              <p:cond delay="7000"/>
                            </p:stCondLst>
                            <p:childTnLst>
                              <p:par>
                                <p:cTn id="70" presetID="26" presetClass="emph" presetSubtype="0" fill="hold" nodeType="afterEffect">
                                  <p:stCondLst>
                                    <p:cond delay="0"/>
                                  </p:stCondLst>
                                  <p:childTnLst>
                                    <p:animEffect transition="out" filter="fade">
                                      <p:cBhvr>
                                        <p:cTn id="71" dur="500" tmFilter="0, 0; .2, .5; .8, .5; 1, 0"/>
                                        <p:tgtEl>
                                          <p:spTgt spid="6"/>
                                        </p:tgtEl>
                                      </p:cBhvr>
                                    </p:animEffect>
                                    <p:animScale>
                                      <p:cBhvr>
                                        <p:cTn id="72" dur="250" autoRev="1" fill="hold"/>
                                        <p:tgtEl>
                                          <p:spTgt spid="6"/>
                                        </p:tgtEl>
                                      </p:cBhvr>
                                      <p:by x="105000" y="105000"/>
                                    </p:animScale>
                                  </p:childTnLst>
                                </p:cTn>
                              </p:par>
                            </p:childTnLst>
                          </p:cTn>
                        </p:par>
                        <p:par>
                          <p:cTn id="73" fill="hold">
                            <p:stCondLst>
                              <p:cond delay="7500"/>
                            </p:stCondLst>
                            <p:childTnLst>
                              <p:par>
                                <p:cTn id="74" presetID="26" presetClass="emph" presetSubtype="0" fill="hold" nodeType="afterEffect">
                                  <p:stCondLst>
                                    <p:cond delay="0"/>
                                  </p:stCondLst>
                                  <p:childTnLst>
                                    <p:animEffect transition="out" filter="fade">
                                      <p:cBhvr>
                                        <p:cTn id="75" dur="500" tmFilter="0, 0; .2, .5; .8, .5; 1, 0"/>
                                        <p:tgtEl>
                                          <p:spTgt spid="6"/>
                                        </p:tgtEl>
                                      </p:cBhvr>
                                    </p:animEffect>
                                    <p:animScale>
                                      <p:cBhvr>
                                        <p:cTn id="76" dur="250" autoRev="1" fill="hold"/>
                                        <p:tgtEl>
                                          <p:spTgt spid="6"/>
                                        </p:tgtEl>
                                      </p:cBhvr>
                                      <p:by x="105000" y="105000"/>
                                    </p:animScale>
                                  </p:childTnLst>
                                </p:cTn>
                              </p:par>
                            </p:childTnLst>
                          </p:cTn>
                        </p:par>
                        <p:par>
                          <p:cTn id="77" fill="hold">
                            <p:stCondLst>
                              <p:cond delay="8000"/>
                            </p:stCondLst>
                            <p:childTnLst>
                              <p:par>
                                <p:cTn id="78" presetID="26" presetClass="emph" presetSubtype="0" fill="hold" nodeType="afterEffect">
                                  <p:stCondLst>
                                    <p:cond delay="0"/>
                                  </p:stCondLst>
                                  <p:childTnLst>
                                    <p:animEffect transition="out" filter="fade">
                                      <p:cBhvr>
                                        <p:cTn id="79" dur="500" tmFilter="0, 0; .2, .5; .8, .5; 1, 0"/>
                                        <p:tgtEl>
                                          <p:spTgt spid="6"/>
                                        </p:tgtEl>
                                      </p:cBhvr>
                                    </p:animEffect>
                                    <p:animScale>
                                      <p:cBhvr>
                                        <p:cTn id="80" dur="250" autoRev="1" fill="hold"/>
                                        <p:tgtEl>
                                          <p:spTgt spid="6"/>
                                        </p:tgtEl>
                                      </p:cBhvr>
                                      <p:by x="105000" y="105000"/>
                                    </p:animScale>
                                  </p:childTnLst>
                                </p:cTn>
                              </p:par>
                            </p:childTnLst>
                          </p:cTn>
                        </p:par>
                        <p:par>
                          <p:cTn id="81" fill="hold">
                            <p:stCondLst>
                              <p:cond delay="8500"/>
                            </p:stCondLst>
                            <p:childTnLst>
                              <p:par>
                                <p:cTn id="82" presetID="6" presetClass="exit" presetSubtype="32" fill="hold" nodeType="afterEffect">
                                  <p:stCondLst>
                                    <p:cond delay="0"/>
                                  </p:stCondLst>
                                  <p:childTnLst>
                                    <p:animEffect transition="out" filter="circle(out)">
                                      <p:cBhvr>
                                        <p:cTn id="83" dur="2000"/>
                                        <p:tgtEl>
                                          <p:spTgt spid="6"/>
                                        </p:tgtEl>
                                      </p:cBhvr>
                                    </p:animEffect>
                                    <p:set>
                                      <p:cBhvr>
                                        <p:cTn id="84" dur="1" fill="hold">
                                          <p:stCondLst>
                                            <p:cond delay="1999"/>
                                          </p:stCondLst>
                                        </p:cTn>
                                        <p:tgtEl>
                                          <p:spTgt spid="6"/>
                                        </p:tgtEl>
                                        <p:attrNameLst>
                                          <p:attrName>style.visibility</p:attrName>
                                        </p:attrNameLst>
                                      </p:cBhvr>
                                      <p:to>
                                        <p:strVal val="hidden"/>
                                      </p:to>
                                    </p:set>
                                  </p:childTnLst>
                                </p:cTn>
                              </p:par>
                            </p:childTnLst>
                          </p:cTn>
                        </p:par>
                        <p:par>
                          <p:cTn id="85" fill="hold">
                            <p:stCondLst>
                              <p:cond delay="10500"/>
                            </p:stCondLst>
                            <p:childTnLst>
                              <p:par>
                                <p:cTn id="86" presetID="6" presetClass="entr" presetSubtype="16" fill="hold" nodeType="after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circle(in)">
                                      <p:cBhvr>
                                        <p:cTn id="88" dur="1500"/>
                                        <p:tgtEl>
                                          <p:spTgt spid="8"/>
                                        </p:tgtEl>
                                      </p:cBhvr>
                                    </p:animEffect>
                                  </p:childTnLst>
                                </p:cTn>
                              </p:par>
                            </p:childTnLst>
                          </p:cTn>
                        </p:par>
                        <p:par>
                          <p:cTn id="89" fill="hold">
                            <p:stCondLst>
                              <p:cond delay="12000"/>
                            </p:stCondLst>
                            <p:childTnLst>
                              <p:par>
                                <p:cTn id="90" presetID="6" presetClass="emph" presetSubtype="0" fill="hold" nodeType="afterEffect">
                                  <p:stCondLst>
                                    <p:cond delay="0"/>
                                  </p:stCondLst>
                                  <p:childTnLst>
                                    <p:animScale>
                                      <p:cBhvr>
                                        <p:cTn id="91" dur="1500" fill="hold"/>
                                        <p:tgtEl>
                                          <p:spTgt spid="8"/>
                                        </p:tgtEl>
                                      </p:cBhvr>
                                      <p:by x="50000" y="50000"/>
                                    </p:animScale>
                                  </p:childTnLst>
                                </p:cTn>
                              </p:par>
                            </p:childTnLst>
                          </p:cTn>
                        </p:par>
                        <p:par>
                          <p:cTn id="92" fill="hold">
                            <p:stCondLst>
                              <p:cond delay="13500"/>
                            </p:stCondLst>
                            <p:childTnLst>
                              <p:par>
                                <p:cTn id="93" presetID="35" presetClass="path" presetSubtype="0" accel="50000" decel="50000" fill="hold" nodeType="afterEffect">
                                  <p:stCondLst>
                                    <p:cond delay="0"/>
                                  </p:stCondLst>
                                  <p:childTnLst>
                                    <p:animMotion origin="layout" path="M 0 -1.11111E-6 L -0.25 -1.11111E-6 " pathEditMode="relative" rAng="0" ptsTypes="AA">
                                      <p:cBhvr>
                                        <p:cTn id="94" dur="1000" fill="hold"/>
                                        <p:tgtEl>
                                          <p:spTgt spid="8"/>
                                        </p:tgtEl>
                                        <p:attrNameLst>
                                          <p:attrName>ppt_x</p:attrName>
                                          <p:attrName>ppt_y</p:attrName>
                                        </p:attrNameLst>
                                      </p:cBhvr>
                                      <p:rCtr x="-12500" y="0"/>
                                    </p:animMotion>
                                  </p:childTnLst>
                                </p:cTn>
                              </p:par>
                            </p:childTnLst>
                          </p:cTn>
                        </p:par>
                        <p:par>
                          <p:cTn id="95" fill="hold">
                            <p:stCondLst>
                              <p:cond delay="14500"/>
                            </p:stCondLst>
                            <p:childTnLst>
                              <p:par>
                                <p:cTn id="96" presetID="2" presetClass="entr" presetSubtype="4"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 calcmode="lin" valueType="num">
                                      <p:cBhvr additive="base">
                                        <p:cTn id="98" dur="500" fill="hold"/>
                                        <p:tgtEl>
                                          <p:spTgt spid="9"/>
                                        </p:tgtEl>
                                        <p:attrNameLst>
                                          <p:attrName>ppt_x</p:attrName>
                                        </p:attrNameLst>
                                      </p:cBhvr>
                                      <p:tavLst>
                                        <p:tav tm="0">
                                          <p:val>
                                            <p:strVal val="#ppt_x"/>
                                          </p:val>
                                        </p:tav>
                                        <p:tav tm="100000">
                                          <p:val>
                                            <p:strVal val="#ppt_x"/>
                                          </p:val>
                                        </p:tav>
                                      </p:tavLst>
                                    </p:anim>
                                    <p:anim calcmode="lin" valueType="num">
                                      <p:cBhvr additive="base">
                                        <p:cTn id="9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0"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howing the steps of service invocation">
            <a:extLst>
              <a:ext uri="{FF2B5EF4-FFF2-40B4-BE49-F238E27FC236}">
                <a16:creationId xmlns:a16="http://schemas.microsoft.com/office/drawing/2014/main" id="{EB59F16B-BA30-7B61-4554-15E2ACD1E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941" y="2063730"/>
            <a:ext cx="9387998" cy="401550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282C2C7-A33C-BF5F-291F-B900F728587D}"/>
              </a:ext>
            </a:extLst>
          </p:cNvPr>
          <p:cNvSpPr>
            <a:spLocks noGrp="1"/>
          </p:cNvSpPr>
          <p:nvPr>
            <p:ph type="title"/>
          </p:nvPr>
        </p:nvSpPr>
        <p:spPr>
          <a:xfrm>
            <a:off x="838200" y="126587"/>
            <a:ext cx="10515600" cy="1171466"/>
          </a:xfrm>
        </p:spPr>
        <p:txBody>
          <a:bodyPr/>
          <a:lstStyle/>
          <a:p>
            <a:r>
              <a:rPr lang="en-US"/>
              <a:t>Sidecar model (Service-To-Service Invocation)</a:t>
            </a:r>
          </a:p>
        </p:txBody>
      </p:sp>
    </p:spTree>
    <p:extLst>
      <p:ext uri="{BB962C8B-B14F-4D97-AF65-F5344CB8AC3E}">
        <p14:creationId xmlns:p14="http://schemas.microsoft.com/office/powerpoint/2010/main" val="1667529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94445-76CB-2BAD-3A6C-93E4E7E595E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34A537-EDFC-8B36-30EF-0FC57E606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301" y="1517826"/>
            <a:ext cx="9566882" cy="507492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8C8D4A14-C50A-6F1E-3893-8D77FD0C012A}"/>
              </a:ext>
            </a:extLst>
          </p:cNvPr>
          <p:cNvSpPr>
            <a:spLocks noGrp="1"/>
          </p:cNvSpPr>
          <p:nvPr>
            <p:ph type="title"/>
          </p:nvPr>
        </p:nvSpPr>
        <p:spPr>
          <a:xfrm>
            <a:off x="838200" y="126587"/>
            <a:ext cx="10515600" cy="1171466"/>
          </a:xfrm>
        </p:spPr>
        <p:txBody>
          <a:bodyPr/>
          <a:lstStyle/>
          <a:p>
            <a:r>
              <a:rPr lang="en-US"/>
              <a:t>Sidecar model (State management)</a:t>
            </a:r>
          </a:p>
        </p:txBody>
      </p:sp>
    </p:spTree>
    <p:extLst>
      <p:ext uri="{BB962C8B-B14F-4D97-AF65-F5344CB8AC3E}">
        <p14:creationId xmlns:p14="http://schemas.microsoft.com/office/powerpoint/2010/main" val="350324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442B8-D7FA-2713-FD32-FB27B7AE61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E60C8E-C8D1-BB06-4A35-6E1FD866F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146" y="1314089"/>
            <a:ext cx="8922327" cy="50615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D0FC11B-ED60-FFCA-83F9-B96242D827EA}"/>
              </a:ext>
            </a:extLst>
          </p:cNvPr>
          <p:cNvSpPr>
            <a:spLocks noGrp="1"/>
          </p:cNvSpPr>
          <p:nvPr>
            <p:ph type="title"/>
          </p:nvPr>
        </p:nvSpPr>
        <p:spPr>
          <a:xfrm>
            <a:off x="838200" y="126587"/>
            <a:ext cx="10515600" cy="1171466"/>
          </a:xfrm>
        </p:spPr>
        <p:txBody>
          <a:bodyPr/>
          <a:lstStyle/>
          <a:p>
            <a:r>
              <a:rPr lang="en-US"/>
              <a:t>Sidecar model (Publish and Subscribe)</a:t>
            </a:r>
          </a:p>
        </p:txBody>
      </p:sp>
    </p:spTree>
    <p:extLst>
      <p:ext uri="{BB962C8B-B14F-4D97-AF65-F5344CB8AC3E}">
        <p14:creationId xmlns:p14="http://schemas.microsoft.com/office/powerpoint/2010/main" val="69470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BD773-F0D7-C2E7-E1A9-CB224FE5251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0AF56DC-A474-A5C2-73C0-F03671C6A683}"/>
              </a:ext>
            </a:extLst>
          </p:cNvPr>
          <p:cNvSpPr>
            <a:spLocks noGrp="1"/>
          </p:cNvSpPr>
          <p:nvPr>
            <p:ph type="title"/>
          </p:nvPr>
        </p:nvSpPr>
        <p:spPr>
          <a:xfrm>
            <a:off x="838200" y="126587"/>
            <a:ext cx="10515600" cy="1171466"/>
          </a:xfrm>
        </p:spPr>
        <p:txBody>
          <a:bodyPr/>
          <a:lstStyle/>
          <a:p>
            <a:r>
              <a:rPr lang="en-US"/>
              <a:t>Sidecar model (Bindings)</a:t>
            </a:r>
          </a:p>
        </p:txBody>
      </p:sp>
      <p:pic>
        <p:nvPicPr>
          <p:cNvPr id="4" name="Picture 2" descr="Diagram showing bindings">
            <a:extLst>
              <a:ext uri="{FF2B5EF4-FFF2-40B4-BE49-F238E27FC236}">
                <a16:creationId xmlns:a16="http://schemas.microsoft.com/office/drawing/2014/main" id="{6E2988EC-4248-7813-C338-7B179AE8A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26" y="2332537"/>
            <a:ext cx="10516927" cy="283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650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499AB-10D5-91E6-6D2E-738D437E153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4361AF-4756-2C0D-E21E-4C0A404CF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672" y="1376280"/>
            <a:ext cx="8783782" cy="533909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CC6D20A-24B0-E144-54A9-5967AD0A242A}"/>
              </a:ext>
            </a:extLst>
          </p:cNvPr>
          <p:cNvSpPr>
            <a:spLocks noGrp="1"/>
          </p:cNvSpPr>
          <p:nvPr>
            <p:ph type="title"/>
          </p:nvPr>
        </p:nvSpPr>
        <p:spPr>
          <a:xfrm>
            <a:off x="838200" y="126587"/>
            <a:ext cx="10515600" cy="1171466"/>
          </a:xfrm>
        </p:spPr>
        <p:txBody>
          <a:bodyPr/>
          <a:lstStyle/>
          <a:p>
            <a:r>
              <a:rPr lang="en-US"/>
              <a:t>Sidecar model (Secret management)</a:t>
            </a:r>
          </a:p>
        </p:txBody>
      </p:sp>
    </p:spTree>
    <p:extLst>
      <p:ext uri="{BB962C8B-B14F-4D97-AF65-F5344CB8AC3E}">
        <p14:creationId xmlns:p14="http://schemas.microsoft.com/office/powerpoint/2010/main" val="2254597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42998-3E50-701B-2816-4210D302652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9BCA9F-A62C-C9EE-8432-C3709EEF4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29" y="1801040"/>
            <a:ext cx="9341288" cy="406924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AB09517-02AA-3116-CC86-B10A3C190337}"/>
              </a:ext>
            </a:extLst>
          </p:cNvPr>
          <p:cNvSpPr>
            <a:spLocks noGrp="1"/>
          </p:cNvSpPr>
          <p:nvPr>
            <p:ph type="title"/>
          </p:nvPr>
        </p:nvSpPr>
        <p:spPr>
          <a:xfrm>
            <a:off x="838200" y="126587"/>
            <a:ext cx="10515600" cy="1171466"/>
          </a:xfrm>
        </p:spPr>
        <p:txBody>
          <a:bodyPr/>
          <a:lstStyle/>
          <a:p>
            <a:r>
              <a:rPr lang="en-US"/>
              <a:t>Sidecar model (Configuration)</a:t>
            </a:r>
          </a:p>
        </p:txBody>
      </p:sp>
    </p:spTree>
    <p:extLst>
      <p:ext uri="{BB962C8B-B14F-4D97-AF65-F5344CB8AC3E}">
        <p14:creationId xmlns:p14="http://schemas.microsoft.com/office/powerpoint/2010/main" val="1229538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49943-8F54-BFEC-783E-6F88F4FFD9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437585-1522-5862-E125-AAE519C10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808" y="1203768"/>
            <a:ext cx="7711666" cy="515518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83DB5A5-31F1-B86E-8B66-A8B81B09D6A2}"/>
              </a:ext>
            </a:extLst>
          </p:cNvPr>
          <p:cNvSpPr>
            <a:spLocks noGrp="1"/>
          </p:cNvSpPr>
          <p:nvPr>
            <p:ph type="title"/>
          </p:nvPr>
        </p:nvSpPr>
        <p:spPr>
          <a:xfrm>
            <a:off x="838200" y="126587"/>
            <a:ext cx="10515600" cy="1171466"/>
          </a:xfrm>
        </p:spPr>
        <p:txBody>
          <a:bodyPr/>
          <a:lstStyle/>
          <a:p>
            <a:r>
              <a:rPr lang="en-US"/>
              <a:t>Sidecar model (Distributed lock)</a:t>
            </a:r>
          </a:p>
        </p:txBody>
      </p:sp>
    </p:spTree>
    <p:extLst>
      <p:ext uri="{BB962C8B-B14F-4D97-AF65-F5344CB8AC3E}">
        <p14:creationId xmlns:p14="http://schemas.microsoft.com/office/powerpoint/2010/main" val="2221541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DA20C-131A-B6F9-BDCD-A4BD598888C7}"/>
            </a:ext>
          </a:extLst>
        </p:cNvPr>
        <p:cNvGrpSpPr/>
        <p:nvPr/>
      </p:nvGrpSpPr>
      <p:grpSpPr>
        <a:xfrm>
          <a:off x="0" y="0"/>
          <a:ext cx="0" cy="0"/>
          <a:chOff x="0" y="0"/>
          <a:chExt cx="0" cy="0"/>
        </a:xfrm>
      </p:grpSpPr>
      <p:pic>
        <p:nvPicPr>
          <p:cNvPr id="3" name="Picture 2" descr="Diagram showing basics of Dapr Workflow">
            <a:extLst>
              <a:ext uri="{FF2B5EF4-FFF2-40B4-BE49-F238E27FC236}">
                <a16:creationId xmlns:a16="http://schemas.microsoft.com/office/drawing/2014/main" id="{E98B685B-26C5-54FE-C4C2-EE6716925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92" y="1731950"/>
            <a:ext cx="10256136" cy="444739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A072B23-0828-9F88-8193-2EC9AB3E48FD}"/>
              </a:ext>
            </a:extLst>
          </p:cNvPr>
          <p:cNvSpPr>
            <a:spLocks noGrp="1"/>
          </p:cNvSpPr>
          <p:nvPr>
            <p:ph type="title"/>
          </p:nvPr>
        </p:nvSpPr>
        <p:spPr>
          <a:xfrm>
            <a:off x="838200" y="126587"/>
            <a:ext cx="10515600" cy="1171466"/>
          </a:xfrm>
        </p:spPr>
        <p:txBody>
          <a:bodyPr/>
          <a:lstStyle/>
          <a:p>
            <a:r>
              <a:rPr lang="en-US"/>
              <a:t>Sidecar model (Workflow)</a:t>
            </a:r>
          </a:p>
        </p:txBody>
      </p:sp>
    </p:spTree>
    <p:extLst>
      <p:ext uri="{BB962C8B-B14F-4D97-AF65-F5344CB8AC3E}">
        <p14:creationId xmlns:p14="http://schemas.microsoft.com/office/powerpoint/2010/main" val="402338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323C5-5263-B0AE-F91A-AFFB4BE8E281}"/>
            </a:ext>
          </a:extLst>
        </p:cNvPr>
        <p:cNvGrpSpPr/>
        <p:nvPr/>
      </p:nvGrpSpPr>
      <p:grpSpPr>
        <a:xfrm>
          <a:off x="0" y="0"/>
          <a:ext cx="0" cy="0"/>
          <a:chOff x="0" y="0"/>
          <a:chExt cx="0" cy="0"/>
        </a:xfrm>
      </p:grpSpPr>
      <p:pic>
        <p:nvPicPr>
          <p:cNvPr id="3" name="Picture 2" descr="Diagram showing how Dapr cryptography works with your app">
            <a:extLst>
              <a:ext uri="{FF2B5EF4-FFF2-40B4-BE49-F238E27FC236}">
                <a16:creationId xmlns:a16="http://schemas.microsoft.com/office/drawing/2014/main" id="{A6BCE9F0-07BB-0EEF-8A19-74B6213B7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96970"/>
            <a:ext cx="9751184" cy="46646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749FE12-C6E2-B430-0E23-45309460462F}"/>
              </a:ext>
            </a:extLst>
          </p:cNvPr>
          <p:cNvSpPr>
            <a:spLocks noGrp="1"/>
          </p:cNvSpPr>
          <p:nvPr>
            <p:ph type="title"/>
          </p:nvPr>
        </p:nvSpPr>
        <p:spPr>
          <a:xfrm>
            <a:off x="838200" y="126587"/>
            <a:ext cx="10515600" cy="1171466"/>
          </a:xfrm>
        </p:spPr>
        <p:txBody>
          <a:bodyPr/>
          <a:lstStyle/>
          <a:p>
            <a:r>
              <a:rPr lang="en-US"/>
              <a:t>Sidecar model (Cryptography)</a:t>
            </a:r>
          </a:p>
        </p:txBody>
      </p:sp>
    </p:spTree>
    <p:extLst>
      <p:ext uri="{BB962C8B-B14F-4D97-AF65-F5344CB8AC3E}">
        <p14:creationId xmlns:p14="http://schemas.microsoft.com/office/powerpoint/2010/main" val="3785763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C8A8C-67CC-DB86-58CB-CA9CE9CCB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E903D-BCAC-54B8-FF62-4C261CB05D7A}"/>
              </a:ext>
            </a:extLst>
          </p:cNvPr>
          <p:cNvSpPr>
            <a:spLocks noGrp="1"/>
          </p:cNvSpPr>
          <p:nvPr>
            <p:ph type="title"/>
          </p:nvPr>
        </p:nvSpPr>
        <p:spPr>
          <a:xfrm>
            <a:off x="838200" y="126587"/>
            <a:ext cx="10515600" cy="1171466"/>
          </a:xfrm>
        </p:spPr>
        <p:txBody>
          <a:bodyPr>
            <a:normAutofit/>
          </a:bodyPr>
          <a:lstStyle/>
          <a:p>
            <a:r>
              <a:rPr lang="en-US"/>
              <a:t>Dapr components</a:t>
            </a:r>
          </a:p>
        </p:txBody>
      </p:sp>
      <p:pic>
        <p:nvPicPr>
          <p:cNvPr id="3" name="Picture 2">
            <a:extLst>
              <a:ext uri="{FF2B5EF4-FFF2-40B4-BE49-F238E27FC236}">
                <a16:creationId xmlns:a16="http://schemas.microsoft.com/office/drawing/2014/main" id="{F1F72972-91A6-7AA7-A9CB-9073FE4B6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660" y="1183212"/>
            <a:ext cx="9381853" cy="55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34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21322" y="2820111"/>
            <a:ext cx="5383392" cy="3809112"/>
          </a:xfrm>
        </p:spPr>
        <p:txBody>
          <a:bodyPr>
            <a:normAutofit/>
          </a:bodyPr>
          <a:lstStyle/>
          <a:p>
            <a:r>
              <a:rPr lang="es-ES" sz="3174" b="1">
                <a:solidFill>
                  <a:schemeClr val="bg1"/>
                </a:solidFill>
              </a:rPr>
              <a:t>Pensamos en colores</a:t>
            </a:r>
          </a:p>
        </p:txBody>
      </p:sp>
      <p:pic>
        <p:nvPicPr>
          <p:cNvPr id="10" name="Imagen 9"/>
          <p:cNvPicPr>
            <a:picLocks noChangeAspect="1"/>
          </p:cNvPicPr>
          <p:nvPr/>
        </p:nvPicPr>
        <p:blipFill>
          <a:blip r:embed="rId2"/>
          <a:stretch>
            <a:fillRect/>
          </a:stretch>
        </p:blipFill>
        <p:spPr>
          <a:xfrm>
            <a:off x="6723063" y="2820111"/>
            <a:ext cx="5293061" cy="2389438"/>
          </a:xfrm>
          <a:prstGeom prst="rect">
            <a:avLst/>
          </a:prstGeom>
        </p:spPr>
      </p:pic>
      <p:pic>
        <p:nvPicPr>
          <p:cNvPr id="11" name="Imagen 10"/>
          <p:cNvPicPr>
            <a:picLocks noChangeAspect="1"/>
          </p:cNvPicPr>
          <p:nvPr/>
        </p:nvPicPr>
        <p:blipFill>
          <a:blip r:embed="rId3"/>
          <a:stretch>
            <a:fillRect/>
          </a:stretch>
        </p:blipFill>
        <p:spPr>
          <a:xfrm>
            <a:off x="8001738" y="-32282"/>
            <a:ext cx="4190262" cy="1600218"/>
          </a:xfrm>
          <a:prstGeom prst="rect">
            <a:avLst/>
          </a:prstGeom>
        </p:spPr>
      </p:pic>
      <p:pic>
        <p:nvPicPr>
          <p:cNvPr id="12" name="Imagen 11"/>
          <p:cNvPicPr>
            <a:picLocks noChangeAspect="1"/>
          </p:cNvPicPr>
          <p:nvPr/>
        </p:nvPicPr>
        <p:blipFill>
          <a:blip r:embed="rId4"/>
          <a:stretch>
            <a:fillRect/>
          </a:stretch>
        </p:blipFill>
        <p:spPr>
          <a:xfrm>
            <a:off x="6259925" y="605844"/>
            <a:ext cx="2345283" cy="3174220"/>
          </a:xfrm>
          <a:prstGeom prst="rect">
            <a:avLst/>
          </a:prstGeom>
        </p:spPr>
      </p:pic>
      <p:pic>
        <p:nvPicPr>
          <p:cNvPr id="13" name="Imagen 12"/>
          <p:cNvPicPr>
            <a:picLocks noChangeAspect="1"/>
          </p:cNvPicPr>
          <p:nvPr/>
        </p:nvPicPr>
        <p:blipFill>
          <a:blip r:embed="rId5"/>
          <a:stretch>
            <a:fillRect/>
          </a:stretch>
        </p:blipFill>
        <p:spPr>
          <a:xfrm>
            <a:off x="8816105" y="701618"/>
            <a:ext cx="1100769" cy="2521763"/>
          </a:xfrm>
          <a:prstGeom prst="rect">
            <a:avLst/>
          </a:prstGeom>
        </p:spPr>
      </p:pic>
      <p:sp>
        <p:nvSpPr>
          <p:cNvPr id="5" name="1 Marcador de contenido">
            <a:extLst>
              <a:ext uri="{FF2B5EF4-FFF2-40B4-BE49-F238E27FC236}">
                <a16:creationId xmlns:a16="http://schemas.microsoft.com/office/drawing/2014/main" id="{D1DD09EE-ADEA-8416-5BF2-C286CF3D3BA1}"/>
              </a:ext>
            </a:extLst>
          </p:cNvPr>
          <p:cNvSpPr txBox="1">
            <a:spLocks/>
          </p:cNvSpPr>
          <p:nvPr/>
        </p:nvSpPr>
        <p:spPr>
          <a:xfrm>
            <a:off x="321323" y="3864025"/>
            <a:ext cx="4702299" cy="19782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14">
                <a:solidFill>
                  <a:schemeClr val="bg1"/>
                </a:solidFill>
                <a:latin typeface="Segoe UI Light" panose="020B0502040204020203" pitchFamily="34" charset="0"/>
                <a:cs typeface="Segoe UI Light" panose="020B0502040204020203" pitchFamily="34" charset="0"/>
              </a:rPr>
              <a:t>Es la actitud </a:t>
            </a:r>
            <a:r>
              <a:rPr lang="es-ES" sz="1814">
                <a:solidFill>
                  <a:schemeClr val="bg1"/>
                </a:solidFill>
              </a:rPr>
              <a:t>fresca</a:t>
            </a:r>
            <a:r>
              <a:rPr lang="es-ES" sz="1814">
                <a:solidFill>
                  <a:schemeClr val="bg1"/>
                </a:solidFill>
                <a:latin typeface="Segoe UI Light" panose="020B0502040204020203" pitchFamily="34" charset="0"/>
                <a:cs typeface="Segoe UI Light" panose="020B0502040204020203" pitchFamily="34" charset="0"/>
              </a:rPr>
              <a:t>, </a:t>
            </a:r>
            <a:r>
              <a:rPr lang="es-ES" sz="1814">
                <a:solidFill>
                  <a:schemeClr val="bg1"/>
                </a:solidFill>
              </a:rPr>
              <a:t>optimista</a:t>
            </a:r>
            <a:r>
              <a:rPr lang="es-ES" sz="1814">
                <a:solidFill>
                  <a:schemeClr val="bg1"/>
                </a:solidFill>
                <a:latin typeface="Segoe UI Light" panose="020B0502040204020203" pitchFamily="34" charset="0"/>
                <a:cs typeface="Segoe UI Light" panose="020B0502040204020203" pitchFamily="34" charset="0"/>
              </a:rPr>
              <a:t> y </a:t>
            </a:r>
            <a:r>
              <a:rPr lang="es-ES" sz="1814">
                <a:solidFill>
                  <a:schemeClr val="bg1"/>
                </a:solidFill>
              </a:rPr>
              <a:t>comprometida</a:t>
            </a:r>
            <a:r>
              <a:rPr lang="es-ES" sz="1814">
                <a:solidFill>
                  <a:schemeClr val="bg1"/>
                </a:solidFill>
                <a:latin typeface="Segoe UI Light" panose="020B0502040204020203" pitchFamily="34" charset="0"/>
                <a:cs typeface="Segoe UI Light" panose="020B0502040204020203" pitchFamily="34" charset="0"/>
              </a:rPr>
              <a:t> que utiliza el </a:t>
            </a:r>
            <a:r>
              <a:rPr lang="es-ES" sz="1814">
                <a:solidFill>
                  <a:schemeClr val="bg1"/>
                </a:solidFill>
              </a:rPr>
              <a:t>ingenio</a:t>
            </a:r>
            <a:r>
              <a:rPr lang="es-ES" sz="1814">
                <a:solidFill>
                  <a:schemeClr val="bg1"/>
                </a:solidFill>
                <a:latin typeface="Segoe UI Light" panose="020B0502040204020203" pitchFamily="34" charset="0"/>
                <a:cs typeface="Segoe UI Light" panose="020B0502040204020203" pitchFamily="34" charset="0"/>
              </a:rPr>
              <a:t> y la </a:t>
            </a:r>
            <a:r>
              <a:rPr lang="es-ES" sz="1814">
                <a:solidFill>
                  <a:schemeClr val="bg1"/>
                </a:solidFill>
              </a:rPr>
              <a:t>creatividad</a:t>
            </a:r>
            <a:r>
              <a:rPr lang="es-ES" sz="1814">
                <a:solidFill>
                  <a:schemeClr val="bg1"/>
                </a:solidFill>
                <a:latin typeface="Segoe UI Light" panose="020B0502040204020203" pitchFamily="34" charset="0"/>
                <a:cs typeface="Segoe UI Light" panose="020B0502040204020203" pitchFamily="34" charset="0"/>
              </a:rPr>
              <a:t> para encontrar soluciones de tecnología y talento que mejoren el presente de las personas, la empresa y nuestra sociedad. </a:t>
            </a:r>
          </a:p>
          <a:p>
            <a:pPr marL="0" indent="0">
              <a:buFont typeface="Arial" panose="020B0604020202020204" pitchFamily="34" charset="0"/>
              <a:buNone/>
            </a:pPr>
            <a:endParaRPr lang="es-ES">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14009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87C71-1DCD-6E2C-6BB5-CF3E4B7CE9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929C4-BE70-3293-52C3-C90C99460D6A}"/>
              </a:ext>
            </a:extLst>
          </p:cNvPr>
          <p:cNvSpPr>
            <a:spLocks noGrp="1"/>
          </p:cNvSpPr>
          <p:nvPr>
            <p:ph type="title"/>
          </p:nvPr>
        </p:nvSpPr>
        <p:spPr/>
        <p:txBody>
          <a:bodyPr/>
          <a:lstStyle/>
          <a:p>
            <a:r>
              <a:rPr lang="en-US"/>
              <a:t>Industry established best practices for reliability</a:t>
            </a:r>
            <a:br>
              <a:rPr lang="en-US"/>
            </a:br>
            <a:endParaRPr lang="es-ES"/>
          </a:p>
        </p:txBody>
      </p:sp>
      <p:sp>
        <p:nvSpPr>
          <p:cNvPr id="4" name="TextBox 3">
            <a:extLst>
              <a:ext uri="{FF2B5EF4-FFF2-40B4-BE49-F238E27FC236}">
                <a16:creationId xmlns:a16="http://schemas.microsoft.com/office/drawing/2014/main" id="{07034816-7F2D-E444-B930-92D7F815626F}"/>
              </a:ext>
            </a:extLst>
          </p:cNvPr>
          <p:cNvSpPr txBox="1"/>
          <p:nvPr/>
        </p:nvSpPr>
        <p:spPr>
          <a:xfrm>
            <a:off x="440011" y="1677546"/>
            <a:ext cx="10663417" cy="2862322"/>
          </a:xfrm>
          <a:prstGeom prst="rect">
            <a:avLst/>
          </a:prstGeom>
          <a:noFill/>
        </p:spPr>
        <p:txBody>
          <a:bodyPr wrap="square">
            <a:spAutoFit/>
          </a:bodyPr>
          <a:lstStyle/>
          <a:p>
            <a:pPr marL="285750" indent="-285750">
              <a:buFont typeface="Arial" panose="020B0604020202020204" pitchFamily="34" charset="0"/>
              <a:buChar char="•"/>
            </a:pPr>
            <a:r>
              <a:rPr lang="en-US" sz="3600"/>
              <a:t>Secured connections (</a:t>
            </a:r>
            <a:r>
              <a:rPr lang="en-US" sz="3600" err="1"/>
              <a:t>mTLS</a:t>
            </a:r>
            <a:r>
              <a:rPr lang="en-US" sz="3600"/>
              <a:t>)</a:t>
            </a:r>
          </a:p>
          <a:p>
            <a:pPr marL="285750" indent="-285750">
              <a:buFont typeface="Arial" panose="020B0604020202020204" pitchFamily="34" charset="0"/>
              <a:buChar char="•"/>
            </a:pPr>
            <a:r>
              <a:rPr lang="en-US" sz="3600"/>
              <a:t>Resilient state 	</a:t>
            </a:r>
          </a:p>
          <a:p>
            <a:pPr marL="285750" indent="-285750">
              <a:buFont typeface="Arial" panose="020B0604020202020204" pitchFamily="34" charset="0"/>
              <a:buChar char="•"/>
            </a:pPr>
            <a:r>
              <a:rPr lang="en-US" sz="3600"/>
              <a:t>Retries, backoffs, circuit breakers</a:t>
            </a:r>
          </a:p>
          <a:p>
            <a:pPr marL="285750" indent="-285750">
              <a:buFont typeface="Arial" panose="020B0604020202020204" pitchFamily="34" charset="0"/>
              <a:buChar char="•"/>
            </a:pPr>
            <a:r>
              <a:rPr lang="en-US" sz="3600"/>
              <a:t>Message guarantees</a:t>
            </a:r>
          </a:p>
          <a:p>
            <a:pPr marL="285750" indent="-285750">
              <a:buFont typeface="Arial" panose="020B0604020202020204" pitchFamily="34" charset="0"/>
              <a:buChar char="•"/>
            </a:pPr>
            <a:r>
              <a:rPr lang="en-US" sz="3600"/>
              <a:t>Observability</a:t>
            </a:r>
          </a:p>
        </p:txBody>
      </p:sp>
    </p:spTree>
    <p:extLst>
      <p:ext uri="{BB962C8B-B14F-4D97-AF65-F5344CB8AC3E}">
        <p14:creationId xmlns:p14="http://schemas.microsoft.com/office/powerpoint/2010/main" val="1761865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0E8B-67BA-BCAD-64F7-0A6DA80617C6}"/>
              </a:ext>
            </a:extLst>
          </p:cNvPr>
          <p:cNvSpPr>
            <a:spLocks noGrp="1"/>
          </p:cNvSpPr>
          <p:nvPr>
            <p:ph type="title"/>
          </p:nvPr>
        </p:nvSpPr>
        <p:spPr/>
        <p:txBody>
          <a:bodyPr/>
          <a:lstStyle/>
          <a:p>
            <a:r>
              <a:rPr lang="es-ES"/>
              <a:t>Cross-</a:t>
            </a:r>
            <a:r>
              <a:rPr lang="es-ES" err="1"/>
              <a:t>cutting</a:t>
            </a:r>
            <a:r>
              <a:rPr lang="es-ES"/>
              <a:t> (</a:t>
            </a:r>
            <a:r>
              <a:rPr lang="es-ES" err="1"/>
              <a:t>Resiliency</a:t>
            </a:r>
            <a:r>
              <a:rPr lang="es-ES"/>
              <a:t>)</a:t>
            </a:r>
            <a:br>
              <a:rPr lang="es-ES"/>
            </a:br>
            <a:endParaRPr lang="es-ES"/>
          </a:p>
        </p:txBody>
      </p:sp>
      <p:pic>
        <p:nvPicPr>
          <p:cNvPr id="3" name="Picture 2" descr="Diagram showing the resiliency applied to Dapr APIs">
            <a:extLst>
              <a:ext uri="{FF2B5EF4-FFF2-40B4-BE49-F238E27FC236}">
                <a16:creationId xmlns:a16="http://schemas.microsoft.com/office/drawing/2014/main" id="{26A687CE-8590-F459-1A17-FD2C0F24A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14090"/>
            <a:ext cx="9261222" cy="519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713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7C7EE-1CA3-29DB-F235-D8CA8737A7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72B7F-F0D1-5C86-0062-2A38711E36E1}"/>
              </a:ext>
            </a:extLst>
          </p:cNvPr>
          <p:cNvSpPr>
            <a:spLocks noGrp="1"/>
          </p:cNvSpPr>
          <p:nvPr>
            <p:ph type="title"/>
          </p:nvPr>
        </p:nvSpPr>
        <p:spPr/>
        <p:txBody>
          <a:bodyPr/>
          <a:lstStyle/>
          <a:p>
            <a:r>
              <a:rPr lang="es-ES"/>
              <a:t>Cross-</a:t>
            </a:r>
            <a:r>
              <a:rPr lang="es-ES" err="1"/>
              <a:t>cutting</a:t>
            </a:r>
            <a:r>
              <a:rPr lang="es-ES"/>
              <a:t> (</a:t>
            </a:r>
            <a:r>
              <a:rPr lang="es-ES" err="1"/>
              <a:t>Observability</a:t>
            </a:r>
            <a:r>
              <a:rPr lang="es-ES"/>
              <a:t>)</a:t>
            </a:r>
            <a:br>
              <a:rPr lang="es-ES"/>
            </a:br>
            <a:endParaRPr lang="es-ES"/>
          </a:p>
        </p:txBody>
      </p:sp>
      <p:pic>
        <p:nvPicPr>
          <p:cNvPr id="3" name="Picture 2" descr="Distributed tracing with Dapr">
            <a:extLst>
              <a:ext uri="{FF2B5EF4-FFF2-40B4-BE49-F238E27FC236}">
                <a16:creationId xmlns:a16="http://schemas.microsoft.com/office/drawing/2014/main" id="{48947114-1FA6-2079-5CB0-5889A7DA9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942" y="1314090"/>
            <a:ext cx="9397975" cy="505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009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1961-3D7F-A896-620E-D75D7B62D1B4}"/>
              </a:ext>
            </a:extLst>
          </p:cNvPr>
          <p:cNvSpPr>
            <a:spLocks noGrp="1"/>
          </p:cNvSpPr>
          <p:nvPr>
            <p:ph type="title"/>
          </p:nvPr>
        </p:nvSpPr>
        <p:spPr/>
        <p:txBody>
          <a:bodyPr/>
          <a:lstStyle/>
          <a:p>
            <a:r>
              <a:rPr lang="es-ES"/>
              <a:t>Cross-</a:t>
            </a:r>
            <a:r>
              <a:rPr lang="es-ES" err="1"/>
              <a:t>cutting</a:t>
            </a:r>
            <a:r>
              <a:rPr lang="es-ES"/>
              <a:t> (Security)</a:t>
            </a:r>
            <a:br>
              <a:rPr lang="es-ES"/>
            </a:br>
            <a:endParaRPr lang="es-ES"/>
          </a:p>
        </p:txBody>
      </p:sp>
      <p:pic>
        <p:nvPicPr>
          <p:cNvPr id="3" name="Picture 2">
            <a:extLst>
              <a:ext uri="{FF2B5EF4-FFF2-40B4-BE49-F238E27FC236}">
                <a16:creationId xmlns:a16="http://schemas.microsoft.com/office/drawing/2014/main" id="{86EB7D89-7155-ABA5-81FC-78778EB2C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919" y="1801946"/>
            <a:ext cx="9481703" cy="340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523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77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22502" y="845461"/>
            <a:ext cx="4973324" cy="6176114"/>
          </a:xfrm>
          <a:prstGeom prst="rect">
            <a:avLst/>
          </a:prstGeom>
        </p:spPr>
        <p:txBody>
          <a:bodyPr wrap="square">
            <a:spAutoFit/>
          </a:bodyPr>
          <a:lstStyle/>
          <a:p>
            <a:r>
              <a:rPr lang="es-ES" sz="3628">
                <a:solidFill>
                  <a:srgbClr val="FFFFFF"/>
                </a:solidFill>
                <a:latin typeface="Segoe UI Light" panose="020B0502040204020203" pitchFamily="34" charset="0"/>
                <a:cs typeface="Segoe UI Light" panose="020B0502040204020203" pitchFamily="34" charset="0"/>
              </a:rPr>
              <a:t>          ENCAMINA</a:t>
            </a:r>
          </a:p>
          <a:p>
            <a:endParaRPr lang="es-ES" sz="1632">
              <a:solidFill>
                <a:srgbClr val="FFFFFF"/>
              </a:solidFill>
              <a:latin typeface="Segoe UI Light" panose="020B0502040204020203" pitchFamily="34" charset="0"/>
              <a:cs typeface="Segoe UI Light" panose="020B0502040204020203" pitchFamily="34" charset="0"/>
            </a:endParaRPr>
          </a:p>
          <a:p>
            <a:r>
              <a:rPr lang="es-ES" sz="1632">
                <a:solidFill>
                  <a:srgbClr val="FFFFFF"/>
                </a:solidFill>
                <a:latin typeface="Segoe UI Light" panose="020B0502040204020203" pitchFamily="34" charset="0"/>
                <a:cs typeface="Segoe UI Light" panose="020B0502040204020203" pitchFamily="34" charset="0"/>
              </a:rPr>
              <a:t>Para que estemos en contacto puedes seguirnos en:</a:t>
            </a:r>
          </a:p>
          <a:p>
            <a:endParaRPr lang="es-ES" sz="1632">
              <a:solidFill>
                <a:srgbClr val="FFFFFF"/>
              </a:solidFill>
              <a:latin typeface="Segoe UI Light" panose="020B0502040204020203" pitchFamily="34" charset="0"/>
              <a:cs typeface="Segoe UI Light" panose="020B0502040204020203" pitchFamily="34" charset="0"/>
            </a:endParaRPr>
          </a:p>
          <a:p>
            <a:endParaRPr lang="es-ES" sz="1632">
              <a:solidFill>
                <a:srgbClr val="FFFFFF"/>
              </a:solidFill>
              <a:latin typeface="Segoe UI Light" panose="020B0502040204020203" pitchFamily="34" charset="0"/>
              <a:cs typeface="Segoe UI Light" panose="020B0502040204020203" pitchFamily="34" charset="0"/>
            </a:endParaRPr>
          </a:p>
          <a:p>
            <a:r>
              <a:rPr lang="es-ES" sz="1632">
                <a:solidFill>
                  <a:srgbClr val="FFFFFF"/>
                </a:solidFill>
                <a:latin typeface="Segoe UI Light" panose="020B0502040204020203" pitchFamily="34" charset="0"/>
                <a:cs typeface="Segoe UI Light" panose="020B0502040204020203" pitchFamily="34" charset="0"/>
              </a:rPr>
              <a:t>          ENCAMINA</a:t>
            </a:r>
          </a:p>
          <a:p>
            <a:endParaRPr lang="es-ES" sz="1632">
              <a:solidFill>
                <a:srgbClr val="FFFFFF"/>
              </a:solidFill>
              <a:latin typeface="Segoe UI Light" panose="020B0502040204020203" pitchFamily="34" charset="0"/>
              <a:cs typeface="Segoe UI Light" panose="020B0502040204020203" pitchFamily="34" charset="0"/>
            </a:endParaRPr>
          </a:p>
          <a:p>
            <a:endParaRPr lang="es-ES" sz="1632">
              <a:solidFill>
                <a:srgbClr val="FFFFFF"/>
              </a:solidFill>
              <a:latin typeface="Segoe UI Light" panose="020B0502040204020203" pitchFamily="34" charset="0"/>
              <a:cs typeface="Segoe UI Light" panose="020B0502040204020203" pitchFamily="34" charset="0"/>
            </a:endParaRPr>
          </a:p>
          <a:p>
            <a:endParaRPr lang="es-ES" sz="1632">
              <a:solidFill>
                <a:srgbClr val="FFFFFF"/>
              </a:solidFill>
              <a:latin typeface="Segoe UI Light" panose="020B0502040204020203" pitchFamily="34" charset="0"/>
              <a:cs typeface="Segoe UI Light" panose="020B0502040204020203" pitchFamily="34" charset="0"/>
            </a:endParaRPr>
          </a:p>
          <a:p>
            <a:r>
              <a:rPr lang="es-ES" sz="1632">
                <a:solidFill>
                  <a:srgbClr val="FFFFFF"/>
                </a:solidFill>
                <a:latin typeface="Segoe UI Light" panose="020B0502040204020203" pitchFamily="34" charset="0"/>
                <a:cs typeface="Segoe UI Light" panose="020B0502040204020203" pitchFamily="34" charset="0"/>
              </a:rPr>
              <a:t>          @ENCAMINA</a:t>
            </a:r>
          </a:p>
          <a:p>
            <a:endParaRPr lang="es-ES" sz="1632">
              <a:solidFill>
                <a:srgbClr val="FFFFFF"/>
              </a:solidFill>
              <a:latin typeface="Segoe UI Light" panose="020B0502040204020203" pitchFamily="34" charset="0"/>
              <a:cs typeface="Segoe UI Light" panose="020B0502040204020203" pitchFamily="34" charset="0"/>
            </a:endParaRPr>
          </a:p>
          <a:p>
            <a:endParaRPr lang="es-ES" sz="1632">
              <a:solidFill>
                <a:srgbClr val="FFFFFF"/>
              </a:solidFill>
              <a:latin typeface="Segoe UI Light" panose="020B0502040204020203" pitchFamily="34" charset="0"/>
              <a:cs typeface="Segoe UI Light" panose="020B0502040204020203" pitchFamily="34" charset="0"/>
            </a:endParaRPr>
          </a:p>
          <a:p>
            <a:endParaRPr lang="es-ES" sz="1632">
              <a:solidFill>
                <a:srgbClr val="FFFFFF"/>
              </a:solidFill>
              <a:latin typeface="Segoe UI Light" panose="020B0502040204020203" pitchFamily="34" charset="0"/>
              <a:cs typeface="Segoe UI Light" panose="020B0502040204020203" pitchFamily="34" charset="0"/>
            </a:endParaRPr>
          </a:p>
          <a:p>
            <a:r>
              <a:rPr lang="es-ES" sz="1632">
                <a:solidFill>
                  <a:srgbClr val="FFFFFF"/>
                </a:solidFill>
                <a:latin typeface="Segoe UI Light" panose="020B0502040204020203" pitchFamily="34" charset="0"/>
                <a:cs typeface="Segoe UI Light" panose="020B0502040204020203" pitchFamily="34" charset="0"/>
              </a:rPr>
              <a:t>           </a:t>
            </a:r>
          </a:p>
          <a:p>
            <a:r>
              <a:rPr lang="es-ES" sz="1632">
                <a:solidFill>
                  <a:srgbClr val="FFFFFF"/>
                </a:solidFill>
                <a:latin typeface="Segoe UI Light" panose="020B0502040204020203" pitchFamily="34" charset="0"/>
                <a:cs typeface="Segoe UI Light" panose="020B0502040204020203" pitchFamily="34" charset="0"/>
              </a:rPr>
              <a:t>          ENCAMINA_PIENSAENCOLORES</a:t>
            </a:r>
          </a:p>
          <a:p>
            <a:endParaRPr lang="es-ES" sz="1632">
              <a:solidFill>
                <a:srgbClr val="FFFFFF"/>
              </a:solidFill>
              <a:latin typeface="Segoe UI Light" panose="020B0502040204020203" pitchFamily="34" charset="0"/>
              <a:cs typeface="Segoe UI Light" panose="020B0502040204020203" pitchFamily="34" charset="0"/>
            </a:endParaRPr>
          </a:p>
          <a:p>
            <a:endParaRPr lang="es-ES" sz="1632">
              <a:solidFill>
                <a:srgbClr val="FFFFFF"/>
              </a:solidFill>
              <a:latin typeface="Segoe UI Light" panose="020B0502040204020203" pitchFamily="34" charset="0"/>
              <a:cs typeface="Segoe UI Light" panose="020B0502040204020203" pitchFamily="34" charset="0"/>
            </a:endParaRPr>
          </a:p>
          <a:p>
            <a:endParaRPr lang="es-ES" sz="1632">
              <a:solidFill>
                <a:srgbClr val="FFFFFF"/>
              </a:solidFill>
              <a:latin typeface="Segoe UI Light" panose="020B0502040204020203" pitchFamily="34" charset="0"/>
              <a:cs typeface="Segoe UI Light" panose="020B0502040204020203" pitchFamily="34" charset="0"/>
            </a:endParaRPr>
          </a:p>
          <a:p>
            <a:endParaRPr lang="es-ES" sz="1632">
              <a:solidFill>
                <a:srgbClr val="FFFFFF"/>
              </a:solidFill>
              <a:latin typeface="Segoe UI Light" panose="020B0502040204020203" pitchFamily="34" charset="0"/>
              <a:cs typeface="Segoe UI Light" panose="020B0502040204020203" pitchFamily="34" charset="0"/>
            </a:endParaRPr>
          </a:p>
          <a:p>
            <a:r>
              <a:rPr lang="es-ES" sz="1632">
                <a:solidFill>
                  <a:srgbClr val="FFFFFF"/>
                </a:solidFill>
                <a:latin typeface="Segoe UI Light" panose="020B0502040204020203" pitchFamily="34" charset="0"/>
                <a:cs typeface="Segoe UI Light" panose="020B0502040204020203" pitchFamily="34" charset="0"/>
              </a:rPr>
              <a:t>           ENCAMINA_PIENSA_EN_COLORES</a:t>
            </a:r>
          </a:p>
          <a:p>
            <a:endParaRPr lang="es-ES" sz="1632">
              <a:solidFill>
                <a:srgbClr val="FFFFFF"/>
              </a:solidFill>
              <a:latin typeface="Segoe UI Light" panose="020B0502040204020203" pitchFamily="34" charset="0"/>
              <a:cs typeface="Segoe UI Light" panose="020B0502040204020203" pitchFamily="34" charset="0"/>
            </a:endParaRPr>
          </a:p>
          <a:p>
            <a:endParaRPr lang="es-ES" sz="1632">
              <a:solidFill>
                <a:srgbClr val="FFFFFF"/>
              </a:solidFill>
              <a:latin typeface="Segoe UI Light" panose="020B0502040204020203" pitchFamily="34" charset="0"/>
              <a:cs typeface="Segoe UI Light" panose="020B0502040204020203" pitchFamily="34" charset="0"/>
            </a:endParaRPr>
          </a:p>
          <a:p>
            <a:endParaRPr lang="es-ES" sz="1632">
              <a:solidFill>
                <a:srgbClr val="FFFFFF"/>
              </a:solidFill>
              <a:latin typeface="Segoe UI Light" panose="020B0502040204020203" pitchFamily="34" charset="0"/>
              <a:cs typeface="Segoe UI Light" panose="020B0502040204020203" pitchFamily="34" charset="0"/>
            </a:endParaRP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4783" y="2253470"/>
            <a:ext cx="577417" cy="577417"/>
          </a:xfrm>
          <a:prstGeom prst="rect">
            <a:avLst/>
          </a:prstGeom>
        </p:spPr>
      </p:pic>
      <p:pic>
        <p:nvPicPr>
          <p:cNvPr id="6" name="Imagen 5">
            <a:extLst>
              <a:ext uri="{FF2B5EF4-FFF2-40B4-BE49-F238E27FC236}">
                <a16:creationId xmlns:a16="http://schemas.microsoft.com/office/drawing/2014/main" id="{248560D3-C261-4335-B39C-9BE53B8461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7229" y="5518831"/>
            <a:ext cx="1103308" cy="620611"/>
          </a:xfrm>
          <a:prstGeom prst="rect">
            <a:avLst/>
          </a:prstGeom>
        </p:spPr>
      </p:pic>
      <p:pic>
        <p:nvPicPr>
          <p:cNvPr id="8" name="Imagen 7" descr="Forma&#10;&#10;Descripción generada automáticamente con confianza media">
            <a:extLst>
              <a:ext uri="{FF2B5EF4-FFF2-40B4-BE49-F238E27FC236}">
                <a16:creationId xmlns:a16="http://schemas.microsoft.com/office/drawing/2014/main" id="{A2DA9244-63DC-0833-52CF-AD4E000E7B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615" y="3257855"/>
            <a:ext cx="4251179" cy="2811078"/>
          </a:xfrm>
          <a:prstGeom prst="rect">
            <a:avLst/>
          </a:prstGeom>
        </p:spPr>
      </p:pic>
      <p:pic>
        <p:nvPicPr>
          <p:cNvPr id="14" name="Imagen 13" descr="Logotipo&#10;&#10;Descripción generada automáticamente">
            <a:extLst>
              <a:ext uri="{FF2B5EF4-FFF2-40B4-BE49-F238E27FC236}">
                <a16:creationId xmlns:a16="http://schemas.microsoft.com/office/drawing/2014/main" id="{C01F5E99-76ED-F065-3B6A-FADE68BC55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4783" y="4458733"/>
            <a:ext cx="632808" cy="632808"/>
          </a:xfrm>
          <a:prstGeom prst="rect">
            <a:avLst/>
          </a:prstGeom>
        </p:spPr>
      </p:pic>
      <p:pic>
        <p:nvPicPr>
          <p:cNvPr id="18" name="Imagen 17" descr="Icono&#10;&#10;Descripción generada automáticamente">
            <a:extLst>
              <a:ext uri="{FF2B5EF4-FFF2-40B4-BE49-F238E27FC236}">
                <a16:creationId xmlns:a16="http://schemas.microsoft.com/office/drawing/2014/main" id="{4698884C-3842-18FA-05E9-F9D3650F78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4783" y="3356101"/>
            <a:ext cx="577417" cy="577417"/>
          </a:xfrm>
          <a:prstGeom prst="rect">
            <a:avLst/>
          </a:prstGeom>
        </p:spPr>
      </p:pic>
    </p:spTree>
    <p:extLst>
      <p:ext uri="{BB962C8B-B14F-4D97-AF65-F5344CB8AC3E}">
        <p14:creationId xmlns:p14="http://schemas.microsoft.com/office/powerpoint/2010/main" val="1388143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56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D8C26002-0853-2892-A5F4-5C82984623F5}"/>
              </a:ext>
            </a:extLst>
          </p:cNvPr>
          <p:cNvSpPr>
            <a:spLocks noGrp="1"/>
          </p:cNvSpPr>
          <p:nvPr>
            <p:ph type="body" sz="quarter" idx="10"/>
          </p:nvPr>
        </p:nvSpPr>
        <p:spPr/>
        <p:txBody>
          <a:bodyPr/>
          <a:lstStyle/>
          <a:p>
            <a:r>
              <a:rPr lang="en-US"/>
              <a:t>Let’s Play!</a:t>
            </a:r>
            <a:endParaRPr lang="es-ES"/>
          </a:p>
        </p:txBody>
      </p:sp>
      <p:sp>
        <p:nvSpPr>
          <p:cNvPr id="5" name="Marcador de texto 4">
            <a:extLst>
              <a:ext uri="{FF2B5EF4-FFF2-40B4-BE49-F238E27FC236}">
                <a16:creationId xmlns:a16="http://schemas.microsoft.com/office/drawing/2014/main" id="{8F3ACC84-5034-8993-F1A6-75F7AC50DB05}"/>
              </a:ext>
            </a:extLst>
          </p:cNvPr>
          <p:cNvSpPr>
            <a:spLocks noGrp="1"/>
          </p:cNvSpPr>
          <p:nvPr>
            <p:ph type="body" sz="quarter" idx="11"/>
          </p:nvPr>
        </p:nvSpPr>
        <p:spPr/>
        <p:txBody>
          <a:bodyPr/>
          <a:lstStyle/>
          <a:p>
            <a:r>
              <a:rPr lang="en-US"/>
              <a:t>W</a:t>
            </a:r>
            <a:r>
              <a:rPr lang="es-ES" err="1"/>
              <a:t>hat’s</a:t>
            </a:r>
            <a:r>
              <a:rPr lang="es-ES"/>
              <a:t> Aspire .NET?</a:t>
            </a:r>
          </a:p>
        </p:txBody>
      </p:sp>
      <p:sp>
        <p:nvSpPr>
          <p:cNvPr id="6" name="Marcador de texto 5">
            <a:extLst>
              <a:ext uri="{FF2B5EF4-FFF2-40B4-BE49-F238E27FC236}">
                <a16:creationId xmlns:a16="http://schemas.microsoft.com/office/drawing/2014/main" id="{D0C1BA18-47FC-365A-B83D-0ACE67426FDE}"/>
              </a:ext>
            </a:extLst>
          </p:cNvPr>
          <p:cNvSpPr>
            <a:spLocks noGrp="1"/>
          </p:cNvSpPr>
          <p:nvPr>
            <p:ph type="body" sz="quarter" idx="12"/>
          </p:nvPr>
        </p:nvSpPr>
        <p:spPr/>
        <p:txBody>
          <a:bodyPr/>
          <a:lstStyle/>
          <a:p>
            <a:r>
              <a:rPr lang="en-US"/>
              <a:t>What’s </a:t>
            </a:r>
            <a:r>
              <a:rPr lang="en-US" err="1"/>
              <a:t>Dapr</a:t>
            </a:r>
            <a:r>
              <a:rPr lang="en-US"/>
              <a:t>?</a:t>
            </a:r>
            <a:endParaRPr lang="es-ES"/>
          </a:p>
        </p:txBody>
      </p:sp>
    </p:spTree>
    <p:extLst>
      <p:ext uri="{BB962C8B-B14F-4D97-AF65-F5344CB8AC3E}">
        <p14:creationId xmlns:p14="http://schemas.microsoft.com/office/powerpoint/2010/main" val="3848764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D4A1-DFF2-1107-FAEE-6FB9584F2F90}"/>
              </a:ext>
            </a:extLst>
          </p:cNvPr>
          <p:cNvSpPr>
            <a:spLocks noGrp="1"/>
          </p:cNvSpPr>
          <p:nvPr>
            <p:ph type="body" sz="quarter" idx="10"/>
          </p:nvPr>
        </p:nvSpPr>
        <p:spPr>
          <a:xfrm>
            <a:off x="587375" y="1876425"/>
            <a:ext cx="7053263" cy="4067175"/>
          </a:xfrm>
        </p:spPr>
        <p:txBody>
          <a:bodyPr>
            <a:normAutofit fontScale="97500"/>
          </a:bodyPr>
          <a:lstStyle/>
          <a:p>
            <a:pPr algn="ctr"/>
            <a:r>
              <a:rPr lang="es-ES" b="1">
                <a:solidFill>
                  <a:schemeClr val="bg1"/>
                </a:solidFill>
              </a:rPr>
              <a:t>Aspire .NET</a:t>
            </a:r>
            <a:br>
              <a:rPr lang="es-ES" b="1">
                <a:solidFill>
                  <a:schemeClr val="bg1"/>
                </a:solidFill>
              </a:rPr>
            </a:br>
            <a:r>
              <a:rPr lang="es-ES" sz="2000" b="1">
                <a:solidFill>
                  <a:schemeClr val="bg1"/>
                </a:solidFill>
              </a:rPr>
              <a:t>(</a:t>
            </a:r>
            <a:r>
              <a:rPr lang="es-ES" sz="2000" b="1" err="1">
                <a:solidFill>
                  <a:schemeClr val="bg1"/>
                </a:solidFill>
              </a:rPr>
              <a:t>Distributed</a:t>
            </a:r>
            <a:r>
              <a:rPr lang="es-ES" sz="2000" b="1">
                <a:solidFill>
                  <a:schemeClr val="bg1"/>
                </a:solidFill>
              </a:rPr>
              <a:t> Application Runtime)</a:t>
            </a:r>
            <a:endParaRPr lang="es-ES" sz="1800" b="1">
              <a:solidFill>
                <a:schemeClr val="bg1"/>
              </a:solidFill>
            </a:endParaRPr>
          </a:p>
        </p:txBody>
      </p:sp>
      <p:sp>
        <p:nvSpPr>
          <p:cNvPr id="3" name="TextBox 2">
            <a:extLst>
              <a:ext uri="{FF2B5EF4-FFF2-40B4-BE49-F238E27FC236}">
                <a16:creationId xmlns:a16="http://schemas.microsoft.com/office/drawing/2014/main" id="{12B50C32-4F78-A75A-D131-63CA5B98BD0A}"/>
              </a:ext>
            </a:extLst>
          </p:cNvPr>
          <p:cNvSpPr txBox="1"/>
          <p:nvPr/>
        </p:nvSpPr>
        <p:spPr>
          <a:xfrm>
            <a:off x="439947" y="3774056"/>
            <a:ext cx="7763774" cy="369332"/>
          </a:xfrm>
          <a:prstGeom prst="rect">
            <a:avLst/>
          </a:prstGeom>
          <a:noFill/>
        </p:spPr>
        <p:txBody>
          <a:bodyPr wrap="square">
            <a:spAutoFit/>
          </a:bodyPr>
          <a:lstStyle/>
          <a:p>
            <a:pPr algn="ctr"/>
            <a:r>
              <a:rPr lang="es-ES" b="1">
                <a:solidFill>
                  <a:schemeClr val="bg1"/>
                </a:solidFill>
              </a:rPr>
              <a:t>https://learn.microsoft.com/en-us/dotnet/aspire/get-started/aspire-overview</a:t>
            </a:r>
          </a:p>
        </p:txBody>
      </p:sp>
    </p:spTree>
    <p:extLst>
      <p:ext uri="{BB962C8B-B14F-4D97-AF65-F5344CB8AC3E}">
        <p14:creationId xmlns:p14="http://schemas.microsoft.com/office/powerpoint/2010/main" val="361851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9180" y="2379479"/>
            <a:ext cx="10073641" cy="2679368"/>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algn="ctr" defTabSz="914202" fontAlgn="base">
                <a:spcBef>
                  <a:spcPct val="0"/>
                </a:spcBef>
                <a:spcAft>
                  <a:spcPct val="0"/>
                </a:spcAft>
                <a:defRPr/>
              </a:pPr>
              <a:endParaRPr lang="en-US" sz="160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62"/>
              <a:chOff x="1848518" y="3301038"/>
              <a:chExt cx="8585802" cy="1222962"/>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52"/>
              </a:xfrm>
              <a:prstGeom prst="rect">
                <a:avLst/>
              </a:prstGeom>
              <a:noFill/>
            </p:spPr>
            <p:txBody>
              <a:bodyPr wrap="square">
                <a:spAutoFit/>
              </a:bodyPr>
              <a:lstStyle/>
              <a:p>
                <a:pPr algn="ctr" defTabSz="914202" fontAlgn="base">
                  <a:spcBef>
                    <a:spcPct val="0"/>
                  </a:spcBef>
                  <a:spcAft>
                    <a:spcPct val="0"/>
                  </a:spcAft>
                  <a:defRPr/>
                </a:pPr>
                <a:r>
                  <a:rPr lang="en-US" sz="200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52"/>
              </a:xfrm>
              <a:prstGeom prst="rect">
                <a:avLst/>
              </a:prstGeom>
              <a:noFill/>
            </p:spPr>
            <p:txBody>
              <a:bodyPr wrap="square">
                <a:spAutoFit/>
              </a:bodyPr>
              <a:lstStyle/>
              <a:p>
                <a:pPr algn="ctr" defTabSz="914202" fontAlgn="base">
                  <a:spcBef>
                    <a:spcPct val="0"/>
                  </a:spcBef>
                  <a:spcAft>
                    <a:spcPct val="0"/>
                  </a:spcAft>
                  <a:defRPr/>
                </a:pPr>
                <a:r>
                  <a:rPr lang="en-US" sz="200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3" y="4123848"/>
                <a:ext cx="2011997" cy="400152"/>
              </a:xfrm>
              <a:prstGeom prst="rect">
                <a:avLst/>
              </a:prstGeom>
              <a:noFill/>
            </p:spPr>
            <p:txBody>
              <a:bodyPr wrap="square">
                <a:spAutoFit/>
              </a:bodyPr>
              <a:lstStyle/>
              <a:p>
                <a:pPr algn="ctr" defTabSz="914202" fontAlgn="base">
                  <a:spcBef>
                    <a:spcPct val="0"/>
                  </a:spcBef>
                  <a:spcAft>
                    <a:spcPct val="0"/>
                  </a:spcAft>
                  <a:defRPr/>
                </a:pPr>
                <a:r>
                  <a:rPr lang="en-US" sz="200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5" numCol="1" spcCol="0" rtlCol="0" fromWordArt="0" anchor="ctr" anchorCtr="0" forceAA="0" compatLnSpc="1">
                <a:prstTxWarp prst="textNoShape">
                  <a:avLst/>
                </a:prstTxWarp>
                <a:noAutofit/>
              </a:bodyPr>
              <a:lstStyle/>
              <a:p>
                <a:pPr algn="ctr" defTabSz="914202"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5" numCol="1" spcCol="0" rtlCol="0" fromWordArt="0" anchor="ctr" anchorCtr="0" forceAA="0" compatLnSpc="1">
                <a:prstTxWarp prst="textNoShape">
                  <a:avLst/>
                </a:prstTxWarp>
                <a:noAutofit/>
              </a:bodyPr>
              <a:lstStyle/>
              <a:p>
                <a:pPr algn="ctr" defTabSz="914202"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5" numCol="1" spcCol="0" rtlCol="0" fromWordArt="0" anchor="ctr" anchorCtr="0" forceAA="0" compatLnSpc="1">
                <a:prstTxWarp prst="textNoShape">
                  <a:avLst/>
                </a:prstTxWarp>
                <a:noAutofit/>
              </a:bodyPr>
              <a:lstStyle/>
              <a:p>
                <a:pPr algn="ctr" defTabSz="914202"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5" numCol="1" spcCol="0" rtlCol="0" fromWordArt="0" anchor="ctr" anchorCtr="0" forceAA="0" compatLnSpc="1">
                <a:prstTxWarp prst="textNoShape">
                  <a:avLst/>
                </a:prstTxWarp>
                <a:noAutofit/>
              </a:bodyPr>
              <a:lstStyle/>
              <a:p>
                <a:pPr algn="ctr" defTabSz="914202"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7319" y="1989835"/>
            <a:ext cx="11017363" cy="721346"/>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02">
              <a:defRPr/>
            </a:pPr>
            <a:r>
              <a:rPr lang="en-US" sz="2400"/>
              <a:t>Problems to solve</a:t>
            </a:r>
          </a:p>
        </p:txBody>
      </p:sp>
      <p:sp>
        <p:nvSpPr>
          <p:cNvPr id="53" name="Title 8">
            <a:extLst>
              <a:ext uri="{FF2B5EF4-FFF2-40B4-BE49-F238E27FC236}">
                <a16:creationId xmlns:a16="http://schemas.microsoft.com/office/drawing/2014/main" id="{57AB8AE2-09B4-27D3-F8EE-11F0AC387EF1}"/>
              </a:ext>
            </a:extLst>
          </p:cNvPr>
          <p:cNvSpPr>
            <a:spLocks noGrp="1"/>
          </p:cNvSpPr>
          <p:nvPr>
            <p:ph type="title"/>
          </p:nvPr>
        </p:nvSpPr>
        <p:spPr/>
        <p:txBody>
          <a:bodyPr/>
          <a:lstStyle/>
          <a:p>
            <a:r>
              <a:rPr lang="en-US"/>
              <a:t>Cloud Native</a:t>
            </a:r>
            <a:endParaRPr lang="en-US">
              <a:solidFill>
                <a:schemeClr val="bg1"/>
              </a:solidFill>
            </a:endParaRPr>
          </a:p>
        </p:txBody>
      </p:sp>
    </p:spTree>
    <p:extLst>
      <p:ext uri="{BB962C8B-B14F-4D97-AF65-F5344CB8AC3E}">
        <p14:creationId xmlns:p14="http://schemas.microsoft.com/office/powerpoint/2010/main" val="3438619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5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9"/>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53" grpId="0"/>
      <p:bldP spid="5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1110" y="3681275"/>
            <a:ext cx="7949783" cy="95416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48">
              <a:defRPr/>
            </a:pPr>
            <a:r>
              <a:rPr lang="en-US" sz="2000"/>
              <a:t>A cloud ready stack for building observable,</a:t>
            </a:r>
            <a:br>
              <a:rPr lang="en-US" sz="2000"/>
            </a:br>
            <a:r>
              <a:rPr lang="en-US" sz="2000"/>
              <a:t> production ready, distributed 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a:stretch>
            <a:fillRect/>
          </a:stretch>
        </p:blipFill>
        <p:spPr>
          <a:xfrm>
            <a:off x="3383189" y="1719733"/>
            <a:ext cx="5425625" cy="1456993"/>
          </a:xfrm>
          <a:prstGeom prst="rect">
            <a:avLst/>
          </a:prstGeom>
        </p:spPr>
      </p:pic>
      <p:sp>
        <p:nvSpPr>
          <p:cNvPr id="2" name="Título 1">
            <a:extLst>
              <a:ext uri="{FF2B5EF4-FFF2-40B4-BE49-F238E27FC236}">
                <a16:creationId xmlns:a16="http://schemas.microsoft.com/office/drawing/2014/main" id="{56137177-B6C8-90C3-472E-18DC488A20EC}"/>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1052296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CD76BCE-026F-A541-36CC-8315F08E9D67}"/>
              </a:ext>
            </a:extLst>
          </p:cNvPr>
          <p:cNvSpPr>
            <a:spLocks noGrp="1"/>
          </p:cNvSpPr>
          <p:nvPr>
            <p:ph type="title"/>
          </p:nvPr>
        </p:nvSpPr>
        <p:spPr/>
        <p:txBody>
          <a:bodyPr/>
          <a:lstStyle/>
          <a:p>
            <a:endParaRPr lang="es-ES"/>
          </a:p>
        </p:txBody>
      </p:sp>
      <p:sp>
        <p:nvSpPr>
          <p:cNvPr id="5" name="Marcador de texto 4">
            <a:extLst>
              <a:ext uri="{FF2B5EF4-FFF2-40B4-BE49-F238E27FC236}">
                <a16:creationId xmlns:a16="http://schemas.microsoft.com/office/drawing/2014/main" id="{DFA49C25-4C2B-F083-D4DF-31C876E5D5B3}"/>
              </a:ext>
            </a:extLst>
          </p:cNvPr>
          <p:cNvSpPr>
            <a:spLocks noGrp="1"/>
          </p:cNvSpPr>
          <p:nvPr>
            <p:ph type="body" sz="quarter" idx="10"/>
          </p:nvPr>
        </p:nvSpPr>
        <p:spPr>
          <a:prstGeom prst="rect">
            <a:avLst/>
          </a:prstGeom>
        </p:spPr>
        <p:txBody>
          <a:bodyPr/>
          <a:lstStyle/>
          <a:p>
            <a:pPr marL="135463" indent="0">
              <a:buNone/>
            </a:pPr>
            <a:r>
              <a:rPr lang="es-ES" sz="6400" err="1"/>
              <a:t>Get</a:t>
            </a:r>
            <a:r>
              <a:rPr lang="es-ES" sz="6400"/>
              <a:t> </a:t>
            </a:r>
            <a:r>
              <a:rPr lang="es-ES" sz="6400" err="1"/>
              <a:t>Started</a:t>
            </a:r>
            <a:endParaRPr lang="es-ES" sz="6400"/>
          </a:p>
        </p:txBody>
      </p:sp>
    </p:spTree>
    <p:extLst>
      <p:ext uri="{BB962C8B-B14F-4D97-AF65-F5344CB8AC3E}">
        <p14:creationId xmlns:p14="http://schemas.microsoft.com/office/powerpoint/2010/main" val="4290380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048dc87-43f0-4100-9acb-ae1971c79395}" enabled="0" method="" siteId="{3048dc87-43f0-4100-9acb-ae1971c79395}" removed="1"/>
  <clbl:label id="{c200e14e-3853-4e4d-b591-afc5a733c4b0}" enabled="1" method="Privileged" siteId="{c8e8bdb6-8e7c-41d5-bc41-37fff3c33b75}" removed="0"/>
</clbl:labelList>
</file>

<file path=docProps/app.xml><?xml version="1.0" encoding="utf-8"?>
<Properties xmlns="http://schemas.openxmlformats.org/officeDocument/2006/extended-properties" xmlns:vt="http://schemas.openxmlformats.org/officeDocument/2006/docPropsVTypes">
  <TotalTime>0</TotalTime>
  <Words>4204</Words>
  <Application>Microsoft Office PowerPoint</Application>
  <PresentationFormat>Widescreen</PresentationFormat>
  <Paragraphs>402</Paragraphs>
  <Slides>46</Slides>
  <Notes>31</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46</vt:i4>
      </vt:variant>
    </vt:vector>
  </HeadingPairs>
  <TitlesOfParts>
    <vt:vector size="62" baseType="lpstr">
      <vt:lpstr>-apple-system</vt:lpstr>
      <vt:lpstr>Arial</vt:lpstr>
      <vt:lpstr>Calibri</vt:lpstr>
      <vt:lpstr>Calibri Light</vt:lpstr>
      <vt:lpstr>Consolas</vt:lpstr>
      <vt:lpstr>Helvetica</vt:lpstr>
      <vt:lpstr>Kulim Park</vt:lpstr>
      <vt:lpstr>open sans</vt:lpstr>
      <vt:lpstr>open sans</vt:lpstr>
      <vt:lpstr>Open Sans SemiBold</vt:lpstr>
      <vt:lpstr>Segoe UI</vt:lpstr>
      <vt:lpstr>Segoe UI Light</vt:lpstr>
      <vt:lpstr>Segoe UI Semibold</vt:lpstr>
      <vt:lpstr>Segoe UI Symbol</vt:lpstr>
      <vt:lpstr>Trebuchet MS</vt:lpstr>
      <vt:lpstr>Tema de Office</vt:lpstr>
      <vt:lpstr>.NET Aspire y Dapr, dos SuperSaiyan para desarrollar aplicaciones multi-cloud</vt:lpstr>
      <vt:lpstr>PowerPoint Presentation</vt:lpstr>
      <vt:lpstr>Nosotros</vt:lpstr>
      <vt:lpstr>Pensamos en colores</vt:lpstr>
      <vt:lpstr>PowerPoint Presentation</vt:lpstr>
      <vt:lpstr>PowerPoint Presentation</vt:lpstr>
      <vt:lpstr>Cloud Native</vt:lpstr>
      <vt:lpstr>PowerPoint Presentation</vt:lpstr>
      <vt:lpstr>PowerPoint Presentation</vt:lpstr>
      <vt:lpstr>Prerequisites</vt:lpstr>
      <vt:lpstr>Install Workload</vt:lpstr>
      <vt:lpstr>Install Workload</vt:lpstr>
      <vt:lpstr>PowerPoint Presentation</vt:lpstr>
      <vt:lpstr>Project Structure</vt:lpstr>
      <vt:lpstr>PowerPoint Presentation</vt:lpstr>
      <vt:lpstr>PowerPoint Presentation</vt:lpstr>
      <vt:lpstr>PowerPoint Presentation</vt:lpstr>
      <vt:lpstr>PowerPoint Presentation</vt:lpstr>
      <vt:lpstr>PowerPoint Presentation</vt:lpstr>
      <vt:lpstr>PowerPoint Presentation</vt:lpstr>
      <vt:lpstr>Deploy to Azure</vt:lpstr>
      <vt:lpstr>PowerPoint Presentation</vt:lpstr>
      <vt:lpstr>PowerPoint Presentation</vt:lpstr>
      <vt:lpstr>PowerPoint Presentation</vt:lpstr>
      <vt:lpstr>Distributed Application Runtime</vt:lpstr>
      <vt:lpstr>Build connected distributed applications faster</vt:lpstr>
      <vt:lpstr>Any cloud or edge infrastructure</vt:lpstr>
      <vt:lpstr>APIs for solving microservices challenges</vt:lpstr>
      <vt:lpstr>Sidecar model</vt:lpstr>
      <vt:lpstr>Sidecar model (Service-To-Service Invocation)</vt:lpstr>
      <vt:lpstr>Sidecar model (State management)</vt:lpstr>
      <vt:lpstr>Sidecar model (Publish and Subscribe)</vt:lpstr>
      <vt:lpstr>Sidecar model (Bindings)</vt:lpstr>
      <vt:lpstr>Sidecar model (Secret management)</vt:lpstr>
      <vt:lpstr>Sidecar model (Configuration)</vt:lpstr>
      <vt:lpstr>Sidecar model (Distributed lock)</vt:lpstr>
      <vt:lpstr>Sidecar model (Workflow)</vt:lpstr>
      <vt:lpstr>Sidecar model (Cryptography)</vt:lpstr>
      <vt:lpstr>Dapr components</vt:lpstr>
      <vt:lpstr>Industry established best practices for reliability </vt:lpstr>
      <vt:lpstr>Cross-cutting (Resiliency) </vt:lpstr>
      <vt:lpstr>Cross-cutting (Observability) </vt:lpstr>
      <vt:lpstr>Cross-cutting (Security)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Sergio Parra Guerra</cp:lastModifiedBy>
  <cp:revision>1</cp:revision>
  <dcterms:created xsi:type="dcterms:W3CDTF">2018-11-16T16:29:33Z</dcterms:created>
  <dcterms:modified xsi:type="dcterms:W3CDTF">2024-11-25T08:38:34Z</dcterms:modified>
</cp:coreProperties>
</file>